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Bebas Neue"/>
      <p:regular r:id="rId73"/>
    </p:embeddedFont>
    <p:embeddedFont>
      <p:font typeface="Albert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BebasNeue-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AlbertSans-bold.fntdata"/><Relationship Id="rId30" Type="http://schemas.openxmlformats.org/officeDocument/2006/relationships/slide" Target="slides/slide26.xml"/><Relationship Id="rId74" Type="http://schemas.openxmlformats.org/officeDocument/2006/relationships/font" Target="fonts/AlbertSans-regular.fntdata"/><Relationship Id="rId33" Type="http://schemas.openxmlformats.org/officeDocument/2006/relationships/slide" Target="slides/slide29.xml"/><Relationship Id="rId77" Type="http://schemas.openxmlformats.org/officeDocument/2006/relationships/font" Target="fonts/AlbertSans-boldItalic.fntdata"/><Relationship Id="rId32" Type="http://schemas.openxmlformats.org/officeDocument/2006/relationships/slide" Target="slides/slide28.xml"/><Relationship Id="rId76" Type="http://schemas.openxmlformats.org/officeDocument/2006/relationships/font" Target="fonts/AlbertSans-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df7c8325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df7c8325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74dd6f78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74dd6f78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74dd6f78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74dd6f78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74dd6f78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74dd6f78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75046456b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75046456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74dd6f78e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74dd6f78e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74dd6f78e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74dd6f78e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74dd6f78e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74dd6f78e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675046456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675046456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675046456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675046456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75046456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75046456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df7c8325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df7c8325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75046456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75046456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675046456b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675046456b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75046456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75046456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75046456b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675046456b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75046456b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675046456b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675046456b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675046456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75046456b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75046456b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75046456b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675046456b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675046456b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675046456b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75046456b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675046456b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df7c8325a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df7c8325a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675046456b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675046456b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675046456b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675046456b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75046456b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675046456b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675046456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675046456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675046456b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675046456b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675046456b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675046456b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675046456b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675046456b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675046456b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675046456b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675046456b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675046456b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75046456b_1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675046456b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74dd6f78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674dd6f78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675046456b_1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675046456b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675046456b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675046456b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675046456b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675046456b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675046456b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675046456b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75046456b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75046456b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675046456b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675046456b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675046456b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675046456b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674dd6f78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674dd6f78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674dd6f78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674dd6f78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674dd6f78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674dd6f78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74dd6f78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74dd6f78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674dd6f78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674dd6f78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676a050b7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676a050b7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676ada5ea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676ada5ea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676ada5e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676ada5e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76ada5ea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76ada5ea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676ada5ea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676ada5ea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676ada5ea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676ada5ea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676ada5ea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676ada5ea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676ada5ea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676ada5ea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676ada5ea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676ada5ea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74dd6f78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674dd6f78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676ada5ea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676ada5ea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676ada5ea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676ada5ea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674dd6f78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674dd6f78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676a050b7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676a050b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676a050b7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676a050b7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676a050b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676a050b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676a050b7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676a050b7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676a050b7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676a050b7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3a81a1191a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3a81a1191a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74dd6f78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74dd6f78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74dd6f78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74dd6f78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74dd6f78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74dd6f78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6"/>
            </a:gs>
            <a:gs pos="100000">
              <a:schemeClr val="accent1"/>
            </a:gs>
          </a:gsLst>
          <a:lin ang="5400700" scaled="0"/>
        </a:gradFill>
      </p:bgPr>
    </p:bg>
    <p:spTree>
      <p:nvGrpSpPr>
        <p:cNvPr id="8" name="Shape 8"/>
        <p:cNvGrpSpPr/>
        <p:nvPr/>
      </p:nvGrpSpPr>
      <p:grpSpPr>
        <a:xfrm>
          <a:off x="0" y="0"/>
          <a:ext cx="0" cy="0"/>
          <a:chOff x="0" y="0"/>
          <a:chExt cx="0" cy="0"/>
        </a:xfrm>
      </p:grpSpPr>
      <p:sp>
        <p:nvSpPr>
          <p:cNvPr id="9" name="Google Shape;9;p2"/>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09050" y="1274763"/>
            <a:ext cx="3468900" cy="2039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5200"/>
              <a:buNone/>
              <a:defRPr b="1" sz="4500">
                <a:latin typeface="Albert Sans"/>
                <a:ea typeface="Albert Sans"/>
                <a:cs typeface="Albert Sans"/>
                <a:sym typeface="Albert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909050" y="3314087"/>
            <a:ext cx="3468900" cy="402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6"/>
            </a:gs>
            <a:gs pos="100000">
              <a:schemeClr val="accent1"/>
            </a:gs>
          </a:gsLst>
          <a:lin ang="16198662" scaled="0"/>
        </a:gradFill>
      </p:bgPr>
    </p:bg>
    <p:spTree>
      <p:nvGrpSpPr>
        <p:cNvPr id="65" name="Shape 65"/>
        <p:cNvGrpSpPr/>
        <p:nvPr/>
      </p:nvGrpSpPr>
      <p:grpSpPr>
        <a:xfrm>
          <a:off x="0" y="0"/>
          <a:ext cx="0" cy="0"/>
          <a:chOff x="0" y="0"/>
          <a:chExt cx="0" cy="0"/>
        </a:xfrm>
      </p:grpSpPr>
      <p:sp>
        <p:nvSpPr>
          <p:cNvPr id="66" name="Google Shape;66;p11"/>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hasCustomPrompt="1" type="title"/>
          </p:nvPr>
        </p:nvSpPr>
        <p:spPr>
          <a:xfrm>
            <a:off x="715100" y="1164438"/>
            <a:ext cx="7713900" cy="11007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p:nvPr>
            <p:ph idx="1" type="subTitle"/>
          </p:nvPr>
        </p:nvSpPr>
        <p:spPr>
          <a:xfrm>
            <a:off x="715100" y="2265263"/>
            <a:ext cx="7713900" cy="3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 name="Google Shape;69;p11"/>
          <p:cNvSpPr/>
          <p:nvPr/>
        </p:nvSpPr>
        <p:spPr>
          <a:xfrm>
            <a:off x="7987913" y="1006425"/>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a:off x="8232563" y="1006425"/>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759938" y="3782749"/>
            <a:ext cx="315000" cy="3150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913013" y="3863750"/>
            <a:ext cx="554700" cy="554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1397638" y="3980300"/>
            <a:ext cx="151500" cy="151500"/>
          </a:xfrm>
          <a:prstGeom prst="ellipse">
            <a:avLst/>
          </a:prstGeom>
          <a:gradFill>
            <a:gsLst>
              <a:gs pos="0">
                <a:schemeClr val="dk2">
                  <a:alpha val="10000"/>
                </a:schemeClr>
              </a:gs>
              <a:gs pos="100000">
                <a:schemeClr val="lt1">
                  <a:alpha val="1000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7836413" y="725050"/>
            <a:ext cx="151500" cy="1515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6"/>
            </a:gs>
            <a:gs pos="100000">
              <a:schemeClr val="accent1"/>
            </a:gs>
          </a:gsLst>
          <a:lin ang="16200038" scaled="0"/>
        </a:gradFill>
      </p:bgPr>
    </p:bg>
    <p:spTree>
      <p:nvGrpSpPr>
        <p:cNvPr id="76" name="Shape 76"/>
        <p:cNvGrpSpPr/>
        <p:nvPr/>
      </p:nvGrpSpPr>
      <p:grpSpPr>
        <a:xfrm>
          <a:off x="0" y="0"/>
          <a:ext cx="0" cy="0"/>
          <a:chOff x="0" y="0"/>
          <a:chExt cx="0" cy="0"/>
        </a:xfrm>
      </p:grpSpPr>
      <p:sp>
        <p:nvSpPr>
          <p:cNvPr id="77" name="Google Shape;77;p13"/>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txBox="1"/>
          <p:nvPr>
            <p:ph hasCustomPrompt="1" type="title"/>
          </p:nvPr>
        </p:nvSpPr>
        <p:spPr>
          <a:xfrm>
            <a:off x="715100" y="1199200"/>
            <a:ext cx="649200" cy="523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idx="1" type="subTitle"/>
          </p:nvPr>
        </p:nvSpPr>
        <p:spPr>
          <a:xfrm>
            <a:off x="1364300" y="1199200"/>
            <a:ext cx="7064700" cy="523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 name="Google Shape;80;p13"/>
          <p:cNvSpPr txBox="1"/>
          <p:nvPr>
            <p:ph idx="2" type="title"/>
          </p:nvPr>
        </p:nvSpPr>
        <p:spPr>
          <a:xfrm>
            <a:off x="715100" y="535000"/>
            <a:ext cx="7713900" cy="66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
        <p:nvSpPr>
          <p:cNvPr id="81" name="Google Shape;81;p13"/>
          <p:cNvSpPr txBox="1"/>
          <p:nvPr>
            <p:ph hasCustomPrompt="1" idx="3" type="title"/>
          </p:nvPr>
        </p:nvSpPr>
        <p:spPr>
          <a:xfrm>
            <a:off x="715100" y="1723000"/>
            <a:ext cx="649200" cy="523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4" type="subTitle"/>
          </p:nvPr>
        </p:nvSpPr>
        <p:spPr>
          <a:xfrm>
            <a:off x="1364300" y="1723000"/>
            <a:ext cx="7064700" cy="523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3" name="Google Shape;83;p13"/>
          <p:cNvSpPr txBox="1"/>
          <p:nvPr>
            <p:ph hasCustomPrompt="1" idx="5" type="title"/>
          </p:nvPr>
        </p:nvSpPr>
        <p:spPr>
          <a:xfrm>
            <a:off x="715100" y="2246800"/>
            <a:ext cx="649200" cy="523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6" type="subTitle"/>
          </p:nvPr>
        </p:nvSpPr>
        <p:spPr>
          <a:xfrm>
            <a:off x="1364300" y="2246800"/>
            <a:ext cx="7064700" cy="523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5" name="Google Shape;85;p13"/>
          <p:cNvSpPr txBox="1"/>
          <p:nvPr>
            <p:ph hasCustomPrompt="1" idx="7" type="title"/>
          </p:nvPr>
        </p:nvSpPr>
        <p:spPr>
          <a:xfrm>
            <a:off x="715100" y="2770600"/>
            <a:ext cx="649200" cy="523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8" type="subTitle"/>
          </p:nvPr>
        </p:nvSpPr>
        <p:spPr>
          <a:xfrm>
            <a:off x="1364300" y="2770600"/>
            <a:ext cx="7064700" cy="523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 name="Google Shape;87;p13"/>
          <p:cNvSpPr txBox="1"/>
          <p:nvPr>
            <p:ph hasCustomPrompt="1" idx="9" type="title"/>
          </p:nvPr>
        </p:nvSpPr>
        <p:spPr>
          <a:xfrm>
            <a:off x="715100" y="3294400"/>
            <a:ext cx="649200" cy="523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idx="13" type="subTitle"/>
          </p:nvPr>
        </p:nvSpPr>
        <p:spPr>
          <a:xfrm>
            <a:off x="1364300" y="3294400"/>
            <a:ext cx="7064700" cy="523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 name="Google Shape;89;p13"/>
          <p:cNvSpPr txBox="1"/>
          <p:nvPr>
            <p:ph hasCustomPrompt="1" idx="14" type="title"/>
          </p:nvPr>
        </p:nvSpPr>
        <p:spPr>
          <a:xfrm>
            <a:off x="715100" y="3818200"/>
            <a:ext cx="649200" cy="523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idx="15" type="subTitle"/>
          </p:nvPr>
        </p:nvSpPr>
        <p:spPr>
          <a:xfrm>
            <a:off x="1364300" y="3818200"/>
            <a:ext cx="7064700" cy="523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accent6"/>
            </a:gs>
            <a:gs pos="100000">
              <a:schemeClr val="accent1"/>
            </a:gs>
          </a:gsLst>
          <a:lin ang="16198662" scaled="0"/>
        </a:gradFill>
      </p:bgPr>
    </p:bg>
    <p:spTree>
      <p:nvGrpSpPr>
        <p:cNvPr id="91" name="Shape 91"/>
        <p:cNvGrpSpPr/>
        <p:nvPr/>
      </p:nvGrpSpPr>
      <p:grpSpPr>
        <a:xfrm>
          <a:off x="0" y="0"/>
          <a:ext cx="0" cy="0"/>
          <a:chOff x="0" y="0"/>
          <a:chExt cx="0" cy="0"/>
        </a:xfrm>
      </p:grpSpPr>
      <p:sp>
        <p:nvSpPr>
          <p:cNvPr id="92" name="Google Shape;92;p14"/>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ph type="title"/>
          </p:nvPr>
        </p:nvSpPr>
        <p:spPr>
          <a:xfrm>
            <a:off x="715100" y="535000"/>
            <a:ext cx="7713900" cy="66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
        <p:nvSpPr>
          <p:cNvPr id="94" name="Google Shape;94;p14"/>
          <p:cNvSpPr txBox="1"/>
          <p:nvPr>
            <p:ph idx="1" type="subTitle"/>
          </p:nvPr>
        </p:nvSpPr>
        <p:spPr>
          <a:xfrm>
            <a:off x="715100" y="1887425"/>
            <a:ext cx="24861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 name="Google Shape;95;p14"/>
          <p:cNvSpPr txBox="1"/>
          <p:nvPr>
            <p:ph idx="2" type="subTitle"/>
          </p:nvPr>
        </p:nvSpPr>
        <p:spPr>
          <a:xfrm>
            <a:off x="715100" y="2228825"/>
            <a:ext cx="2486100" cy="1451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4"/>
          <p:cNvSpPr txBox="1"/>
          <p:nvPr>
            <p:ph idx="3" type="subTitle"/>
          </p:nvPr>
        </p:nvSpPr>
        <p:spPr>
          <a:xfrm>
            <a:off x="3328800" y="1887425"/>
            <a:ext cx="24861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 name="Google Shape;97;p14"/>
          <p:cNvSpPr txBox="1"/>
          <p:nvPr>
            <p:ph idx="4" type="subTitle"/>
          </p:nvPr>
        </p:nvSpPr>
        <p:spPr>
          <a:xfrm>
            <a:off x="3328800" y="2228825"/>
            <a:ext cx="2486100" cy="1451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4"/>
          <p:cNvSpPr txBox="1"/>
          <p:nvPr>
            <p:ph idx="5" type="subTitle"/>
          </p:nvPr>
        </p:nvSpPr>
        <p:spPr>
          <a:xfrm>
            <a:off x="5942800" y="1887425"/>
            <a:ext cx="24861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9" name="Google Shape;99;p14"/>
          <p:cNvSpPr txBox="1"/>
          <p:nvPr>
            <p:ph idx="6" type="subTitle"/>
          </p:nvPr>
        </p:nvSpPr>
        <p:spPr>
          <a:xfrm>
            <a:off x="5942800" y="2228825"/>
            <a:ext cx="2486100" cy="1451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chemeClr val="accent6"/>
            </a:gs>
            <a:gs pos="100000">
              <a:schemeClr val="accent1"/>
            </a:gs>
          </a:gsLst>
          <a:lin ang="5400700" scaled="0"/>
        </a:gradFill>
      </p:bgPr>
    </p:bg>
    <p:spTree>
      <p:nvGrpSpPr>
        <p:cNvPr id="100" name="Shape 100"/>
        <p:cNvGrpSpPr/>
        <p:nvPr/>
      </p:nvGrpSpPr>
      <p:grpSpPr>
        <a:xfrm>
          <a:off x="0" y="0"/>
          <a:ext cx="0" cy="0"/>
          <a:chOff x="0" y="0"/>
          <a:chExt cx="0" cy="0"/>
        </a:xfrm>
      </p:grpSpPr>
      <p:sp>
        <p:nvSpPr>
          <p:cNvPr id="101" name="Google Shape;101;p15"/>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ph type="title"/>
          </p:nvPr>
        </p:nvSpPr>
        <p:spPr>
          <a:xfrm>
            <a:off x="715100" y="535000"/>
            <a:ext cx="7713900" cy="66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
        <p:nvSpPr>
          <p:cNvPr id="103" name="Google Shape;103;p15"/>
          <p:cNvSpPr txBox="1"/>
          <p:nvPr>
            <p:ph idx="1" type="subTitle"/>
          </p:nvPr>
        </p:nvSpPr>
        <p:spPr>
          <a:xfrm>
            <a:off x="961444" y="1533475"/>
            <a:ext cx="33642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4" name="Google Shape;104;p15"/>
          <p:cNvSpPr txBox="1"/>
          <p:nvPr>
            <p:ph idx="2" type="subTitle"/>
          </p:nvPr>
        </p:nvSpPr>
        <p:spPr>
          <a:xfrm>
            <a:off x="961444" y="1874875"/>
            <a:ext cx="3364200" cy="713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 name="Google Shape;105;p15"/>
          <p:cNvSpPr txBox="1"/>
          <p:nvPr>
            <p:ph idx="3" type="subTitle"/>
          </p:nvPr>
        </p:nvSpPr>
        <p:spPr>
          <a:xfrm>
            <a:off x="961444" y="2817175"/>
            <a:ext cx="33642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6" name="Google Shape;106;p15"/>
          <p:cNvSpPr txBox="1"/>
          <p:nvPr>
            <p:ph idx="4" type="subTitle"/>
          </p:nvPr>
        </p:nvSpPr>
        <p:spPr>
          <a:xfrm>
            <a:off x="961444" y="3158575"/>
            <a:ext cx="3364200" cy="894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15"/>
          <p:cNvSpPr txBox="1"/>
          <p:nvPr>
            <p:ph idx="5" type="subTitle"/>
          </p:nvPr>
        </p:nvSpPr>
        <p:spPr>
          <a:xfrm>
            <a:off x="4818356" y="1533475"/>
            <a:ext cx="33642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 name="Google Shape;108;p15"/>
          <p:cNvSpPr txBox="1"/>
          <p:nvPr>
            <p:ph idx="6" type="subTitle"/>
          </p:nvPr>
        </p:nvSpPr>
        <p:spPr>
          <a:xfrm>
            <a:off x="4818356" y="1874875"/>
            <a:ext cx="3364200" cy="713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15"/>
          <p:cNvSpPr txBox="1"/>
          <p:nvPr>
            <p:ph idx="7" type="subTitle"/>
          </p:nvPr>
        </p:nvSpPr>
        <p:spPr>
          <a:xfrm>
            <a:off x="4818356" y="2817175"/>
            <a:ext cx="33642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 name="Google Shape;110;p15"/>
          <p:cNvSpPr txBox="1"/>
          <p:nvPr>
            <p:ph idx="8" type="subTitle"/>
          </p:nvPr>
        </p:nvSpPr>
        <p:spPr>
          <a:xfrm>
            <a:off x="4818356" y="3158575"/>
            <a:ext cx="3364200" cy="894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accent6"/>
            </a:gs>
            <a:gs pos="100000">
              <a:schemeClr val="accent1"/>
            </a:gs>
          </a:gsLst>
          <a:lin ang="16198662" scaled="0"/>
        </a:gradFill>
      </p:bgPr>
    </p:bg>
    <p:spTree>
      <p:nvGrpSpPr>
        <p:cNvPr id="111" name="Shape 111"/>
        <p:cNvGrpSpPr/>
        <p:nvPr/>
      </p:nvGrpSpPr>
      <p:grpSpPr>
        <a:xfrm>
          <a:off x="0" y="0"/>
          <a:ext cx="0" cy="0"/>
          <a:chOff x="0" y="0"/>
          <a:chExt cx="0" cy="0"/>
        </a:xfrm>
      </p:grpSpPr>
      <p:sp>
        <p:nvSpPr>
          <p:cNvPr id="112" name="Google Shape;112;p16"/>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title"/>
          </p:nvPr>
        </p:nvSpPr>
        <p:spPr>
          <a:xfrm>
            <a:off x="715100" y="535000"/>
            <a:ext cx="7713900" cy="66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
        <p:nvSpPr>
          <p:cNvPr id="114" name="Google Shape;114;p16"/>
          <p:cNvSpPr txBox="1"/>
          <p:nvPr>
            <p:ph idx="1" type="subTitle"/>
          </p:nvPr>
        </p:nvSpPr>
        <p:spPr>
          <a:xfrm>
            <a:off x="715100" y="1533475"/>
            <a:ext cx="24861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5" name="Google Shape;115;p16"/>
          <p:cNvSpPr txBox="1"/>
          <p:nvPr>
            <p:ph idx="2" type="subTitle"/>
          </p:nvPr>
        </p:nvSpPr>
        <p:spPr>
          <a:xfrm>
            <a:off x="715100" y="1874875"/>
            <a:ext cx="2486100" cy="89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16"/>
          <p:cNvSpPr txBox="1"/>
          <p:nvPr>
            <p:ph idx="3" type="subTitle"/>
          </p:nvPr>
        </p:nvSpPr>
        <p:spPr>
          <a:xfrm>
            <a:off x="715100" y="2817175"/>
            <a:ext cx="24861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7" name="Google Shape;117;p16"/>
          <p:cNvSpPr txBox="1"/>
          <p:nvPr>
            <p:ph idx="4" type="subTitle"/>
          </p:nvPr>
        </p:nvSpPr>
        <p:spPr>
          <a:xfrm>
            <a:off x="715100" y="3158575"/>
            <a:ext cx="2486100" cy="89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16"/>
          <p:cNvSpPr txBox="1"/>
          <p:nvPr>
            <p:ph idx="5" type="subTitle"/>
          </p:nvPr>
        </p:nvSpPr>
        <p:spPr>
          <a:xfrm>
            <a:off x="3328950" y="1533475"/>
            <a:ext cx="24861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9" name="Google Shape;119;p16"/>
          <p:cNvSpPr txBox="1"/>
          <p:nvPr>
            <p:ph idx="6" type="subTitle"/>
          </p:nvPr>
        </p:nvSpPr>
        <p:spPr>
          <a:xfrm>
            <a:off x="3328950" y="1874875"/>
            <a:ext cx="2486100" cy="89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16"/>
          <p:cNvSpPr txBox="1"/>
          <p:nvPr>
            <p:ph idx="7" type="subTitle"/>
          </p:nvPr>
        </p:nvSpPr>
        <p:spPr>
          <a:xfrm>
            <a:off x="3328950" y="2817175"/>
            <a:ext cx="24861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1" name="Google Shape;121;p16"/>
          <p:cNvSpPr txBox="1"/>
          <p:nvPr>
            <p:ph idx="8" type="subTitle"/>
          </p:nvPr>
        </p:nvSpPr>
        <p:spPr>
          <a:xfrm>
            <a:off x="3328950" y="3158575"/>
            <a:ext cx="2486100" cy="89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16"/>
          <p:cNvSpPr txBox="1"/>
          <p:nvPr>
            <p:ph idx="9" type="subTitle"/>
          </p:nvPr>
        </p:nvSpPr>
        <p:spPr>
          <a:xfrm>
            <a:off x="5942800" y="1533475"/>
            <a:ext cx="24861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3" name="Google Shape;123;p16"/>
          <p:cNvSpPr txBox="1"/>
          <p:nvPr>
            <p:ph idx="13" type="subTitle"/>
          </p:nvPr>
        </p:nvSpPr>
        <p:spPr>
          <a:xfrm>
            <a:off x="5942800" y="1874875"/>
            <a:ext cx="2486100" cy="89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16"/>
          <p:cNvSpPr txBox="1"/>
          <p:nvPr>
            <p:ph idx="14" type="subTitle"/>
          </p:nvPr>
        </p:nvSpPr>
        <p:spPr>
          <a:xfrm>
            <a:off x="5942800" y="2817175"/>
            <a:ext cx="2486100" cy="493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5" name="Google Shape;125;p16"/>
          <p:cNvSpPr txBox="1"/>
          <p:nvPr>
            <p:ph idx="15" type="subTitle"/>
          </p:nvPr>
        </p:nvSpPr>
        <p:spPr>
          <a:xfrm>
            <a:off x="5942800" y="3158575"/>
            <a:ext cx="2486100" cy="89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accent6"/>
            </a:gs>
            <a:gs pos="100000">
              <a:schemeClr val="accent1"/>
            </a:gs>
          </a:gsLst>
          <a:lin ang="5400700" scaled="0"/>
        </a:gradFill>
      </p:bgPr>
    </p:bg>
    <p:spTree>
      <p:nvGrpSpPr>
        <p:cNvPr id="126" name="Shape 126"/>
        <p:cNvGrpSpPr/>
        <p:nvPr/>
      </p:nvGrpSpPr>
      <p:grpSpPr>
        <a:xfrm>
          <a:off x="0" y="0"/>
          <a:ext cx="0" cy="0"/>
          <a:chOff x="0" y="0"/>
          <a:chExt cx="0" cy="0"/>
        </a:xfrm>
      </p:grpSpPr>
      <p:sp>
        <p:nvSpPr>
          <p:cNvPr id="127" name="Google Shape;127;p17"/>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txBox="1"/>
          <p:nvPr>
            <p:ph hasCustomPrompt="1" type="title"/>
          </p:nvPr>
        </p:nvSpPr>
        <p:spPr>
          <a:xfrm>
            <a:off x="715100" y="831650"/>
            <a:ext cx="4066200" cy="786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9" name="Google Shape;129;p17"/>
          <p:cNvSpPr txBox="1"/>
          <p:nvPr>
            <p:ph idx="1" type="subTitle"/>
          </p:nvPr>
        </p:nvSpPr>
        <p:spPr>
          <a:xfrm>
            <a:off x="715100" y="1466150"/>
            <a:ext cx="4066200" cy="40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0" name="Google Shape;130;p17"/>
          <p:cNvSpPr txBox="1"/>
          <p:nvPr>
            <p:ph hasCustomPrompt="1" idx="2" type="title"/>
          </p:nvPr>
        </p:nvSpPr>
        <p:spPr>
          <a:xfrm>
            <a:off x="715100" y="2020850"/>
            <a:ext cx="4066200" cy="786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1" name="Google Shape;131;p17"/>
          <p:cNvSpPr txBox="1"/>
          <p:nvPr>
            <p:ph idx="3" type="subTitle"/>
          </p:nvPr>
        </p:nvSpPr>
        <p:spPr>
          <a:xfrm>
            <a:off x="715100" y="2655350"/>
            <a:ext cx="4066200" cy="40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17"/>
          <p:cNvSpPr txBox="1"/>
          <p:nvPr>
            <p:ph hasCustomPrompt="1" idx="4" type="title"/>
          </p:nvPr>
        </p:nvSpPr>
        <p:spPr>
          <a:xfrm>
            <a:off x="715100" y="3210050"/>
            <a:ext cx="4066200" cy="786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3" name="Google Shape;133;p17"/>
          <p:cNvSpPr txBox="1"/>
          <p:nvPr>
            <p:ph idx="5" type="subTitle"/>
          </p:nvPr>
        </p:nvSpPr>
        <p:spPr>
          <a:xfrm>
            <a:off x="715100" y="3844550"/>
            <a:ext cx="4066200" cy="40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gradFill>
          <a:gsLst>
            <a:gs pos="0">
              <a:schemeClr val="accent6"/>
            </a:gs>
            <a:gs pos="100000">
              <a:schemeClr val="accent1"/>
            </a:gs>
          </a:gsLst>
          <a:lin ang="16198662" scaled="0"/>
        </a:gradFill>
      </p:bgPr>
    </p:bg>
    <p:spTree>
      <p:nvGrpSpPr>
        <p:cNvPr id="134" name="Shape 134"/>
        <p:cNvGrpSpPr/>
        <p:nvPr/>
      </p:nvGrpSpPr>
      <p:grpSpPr>
        <a:xfrm>
          <a:off x="0" y="0"/>
          <a:ext cx="0" cy="0"/>
          <a:chOff x="0" y="0"/>
          <a:chExt cx="0" cy="0"/>
        </a:xfrm>
      </p:grpSpPr>
      <p:sp>
        <p:nvSpPr>
          <p:cNvPr id="135" name="Google Shape;135;p18"/>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ph type="title"/>
          </p:nvPr>
        </p:nvSpPr>
        <p:spPr>
          <a:xfrm>
            <a:off x="715100" y="535000"/>
            <a:ext cx="7713900" cy="66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gradFill>
          <a:gsLst>
            <a:gs pos="0">
              <a:schemeClr val="accent6"/>
            </a:gs>
            <a:gs pos="100000">
              <a:schemeClr val="accent1"/>
            </a:gs>
          </a:gsLst>
          <a:lin ang="10800025" scaled="0"/>
        </a:gradFill>
      </p:bgPr>
    </p:bg>
    <p:spTree>
      <p:nvGrpSpPr>
        <p:cNvPr id="137" name="Shape 137"/>
        <p:cNvGrpSpPr/>
        <p:nvPr/>
      </p:nvGrpSpPr>
      <p:grpSpPr>
        <a:xfrm>
          <a:off x="0" y="0"/>
          <a:ext cx="0" cy="0"/>
          <a:chOff x="0" y="0"/>
          <a:chExt cx="0" cy="0"/>
        </a:xfrm>
      </p:grpSpPr>
      <p:sp>
        <p:nvSpPr>
          <p:cNvPr id="138" name="Google Shape;138;p19"/>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txBox="1"/>
          <p:nvPr>
            <p:ph type="title"/>
          </p:nvPr>
        </p:nvSpPr>
        <p:spPr>
          <a:xfrm>
            <a:off x="715100" y="535000"/>
            <a:ext cx="7713900" cy="66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6"/>
            </a:gs>
            <a:gs pos="100000">
              <a:schemeClr val="accent1"/>
            </a:gs>
          </a:gsLst>
          <a:lin ang="5400700" scaled="0"/>
        </a:gradFill>
      </p:bgPr>
    </p:bg>
    <p:spTree>
      <p:nvGrpSpPr>
        <p:cNvPr id="140" name="Shape 140"/>
        <p:cNvGrpSpPr/>
        <p:nvPr/>
      </p:nvGrpSpPr>
      <p:grpSpPr>
        <a:xfrm>
          <a:off x="0" y="0"/>
          <a:ext cx="0" cy="0"/>
          <a:chOff x="0" y="0"/>
          <a:chExt cx="0" cy="0"/>
        </a:xfrm>
      </p:grpSpPr>
      <p:sp>
        <p:nvSpPr>
          <p:cNvPr id="141" name="Google Shape;141;p20"/>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ph type="ctrTitle"/>
          </p:nvPr>
        </p:nvSpPr>
        <p:spPr>
          <a:xfrm>
            <a:off x="1225400" y="649438"/>
            <a:ext cx="2836200" cy="974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20"/>
          <p:cNvSpPr txBox="1"/>
          <p:nvPr>
            <p:ph idx="1" type="subTitle"/>
          </p:nvPr>
        </p:nvSpPr>
        <p:spPr>
          <a:xfrm>
            <a:off x="1225400" y="1623838"/>
            <a:ext cx="2836200" cy="11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4" name="Google Shape;144;p20"/>
          <p:cNvSpPr txBox="1"/>
          <p:nvPr/>
        </p:nvSpPr>
        <p:spPr>
          <a:xfrm>
            <a:off x="1225400" y="3479463"/>
            <a:ext cx="28362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2">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6"/>
            </a:gs>
            <a:gs pos="100000">
              <a:schemeClr val="accent1"/>
            </a:gs>
          </a:gsLst>
          <a:lin ang="16200038" scaled="0"/>
        </a:gra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909050" y="2267588"/>
            <a:ext cx="4812600" cy="94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909050" y="1162713"/>
            <a:ext cx="4812600" cy="11049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p:nvPr/>
        </p:nvSpPr>
        <p:spPr>
          <a:xfrm>
            <a:off x="428100" y="399900"/>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chemeClr val="accent6"/>
            </a:gs>
            <a:gs pos="100000">
              <a:schemeClr val="accent1"/>
            </a:gs>
          </a:gsLst>
          <a:lin ang="10801400" scaled="0"/>
        </a:gradFill>
      </p:bgPr>
    </p:bg>
    <p:spTree>
      <p:nvGrpSpPr>
        <p:cNvPr id="145" name="Shape 145"/>
        <p:cNvGrpSpPr/>
        <p:nvPr/>
      </p:nvGrpSpPr>
      <p:grpSpPr>
        <a:xfrm>
          <a:off x="0" y="0"/>
          <a:ext cx="0" cy="0"/>
          <a:chOff x="0" y="0"/>
          <a:chExt cx="0" cy="0"/>
        </a:xfrm>
      </p:grpSpPr>
      <p:sp>
        <p:nvSpPr>
          <p:cNvPr id="146" name="Google Shape;146;p21"/>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975650" y="3777037"/>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886925" y="3053825"/>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1073825" y="3221063"/>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21"/>
          <p:cNvGrpSpPr/>
          <p:nvPr/>
        </p:nvGrpSpPr>
        <p:grpSpPr>
          <a:xfrm>
            <a:off x="1225335" y="3471179"/>
            <a:ext cx="835711" cy="835711"/>
            <a:chOff x="1221094" y="2847175"/>
            <a:chExt cx="554700" cy="554700"/>
          </a:xfrm>
        </p:grpSpPr>
        <p:sp>
          <p:nvSpPr>
            <p:cNvPr id="151" name="Google Shape;151;p21"/>
            <p:cNvSpPr/>
            <p:nvPr/>
          </p:nvSpPr>
          <p:spPr>
            <a:xfrm>
              <a:off x="1221094" y="2847175"/>
              <a:ext cx="554700" cy="554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1288144" y="2914222"/>
              <a:ext cx="420600" cy="420600"/>
            </a:xfrm>
            <a:prstGeom prst="ellipse">
              <a:avLst/>
            </a:pr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1"/>
            <p:cNvGrpSpPr/>
            <p:nvPr/>
          </p:nvGrpSpPr>
          <p:grpSpPr>
            <a:xfrm>
              <a:off x="1389861" y="2980064"/>
              <a:ext cx="217166" cy="258028"/>
              <a:chOff x="-48233050" y="3569725"/>
              <a:chExt cx="252050" cy="299475"/>
            </a:xfrm>
          </p:grpSpPr>
          <p:sp>
            <p:nvSpPr>
              <p:cNvPr id="154" name="Google Shape;154;p2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6"/>
            </a:gs>
            <a:gs pos="100000">
              <a:schemeClr val="accent1"/>
            </a:gs>
          </a:gsLst>
          <a:lin ang="18900044" scaled="0"/>
        </a:gradFill>
      </p:bgPr>
    </p:bg>
    <p:spTree>
      <p:nvGrpSpPr>
        <p:cNvPr id="157" name="Shape 157"/>
        <p:cNvGrpSpPr/>
        <p:nvPr/>
      </p:nvGrpSpPr>
      <p:grpSpPr>
        <a:xfrm>
          <a:off x="0" y="0"/>
          <a:ext cx="0" cy="0"/>
          <a:chOff x="0" y="0"/>
          <a:chExt cx="0" cy="0"/>
        </a:xfrm>
      </p:grpSpPr>
      <p:sp>
        <p:nvSpPr>
          <p:cNvPr id="158" name="Google Shape;158;p22"/>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7330037" y="7442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2"/>
          <p:cNvGrpSpPr/>
          <p:nvPr/>
        </p:nvGrpSpPr>
        <p:grpSpPr>
          <a:xfrm>
            <a:off x="7558728" y="868951"/>
            <a:ext cx="835737" cy="835737"/>
            <a:chOff x="7774163" y="804325"/>
            <a:chExt cx="587100" cy="587100"/>
          </a:xfrm>
        </p:grpSpPr>
        <p:sp>
          <p:nvSpPr>
            <p:cNvPr id="161" name="Google Shape;161;p22"/>
            <p:cNvSpPr/>
            <p:nvPr/>
          </p:nvSpPr>
          <p:spPr>
            <a:xfrm>
              <a:off x="7774163" y="8043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7845113" y="875275"/>
              <a:ext cx="445200" cy="445200"/>
            </a:xfrm>
            <a:prstGeom prst="ellipse">
              <a:avLst/>
            </a:pr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7941423" y="971571"/>
              <a:ext cx="252594" cy="252615"/>
              <a:chOff x="-44924250" y="3206000"/>
              <a:chExt cx="300100" cy="300125"/>
            </a:xfrm>
          </p:grpSpPr>
          <p:sp>
            <p:nvSpPr>
              <p:cNvPr id="164" name="Google Shape;164;p2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 name="Google Shape;169;p22"/>
          <p:cNvSpPr/>
          <p:nvPr/>
        </p:nvSpPr>
        <p:spPr>
          <a:xfrm>
            <a:off x="1367688" y="39557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554588" y="4123000"/>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2"/>
          <p:cNvGrpSpPr/>
          <p:nvPr/>
        </p:nvGrpSpPr>
        <p:grpSpPr>
          <a:xfrm>
            <a:off x="745764" y="3292399"/>
            <a:ext cx="554809" cy="554809"/>
            <a:chOff x="5724800" y="2169125"/>
            <a:chExt cx="587100" cy="587100"/>
          </a:xfrm>
        </p:grpSpPr>
        <p:sp>
          <p:nvSpPr>
            <p:cNvPr id="172" name="Google Shape;172;p22"/>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5795750" y="2240075"/>
              <a:ext cx="445200" cy="445200"/>
            </a:xfrm>
            <a:prstGeom prst="ellipse">
              <a:avLst/>
            </a:pr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2"/>
          <p:cNvSpPr/>
          <p:nvPr/>
        </p:nvSpPr>
        <p:spPr>
          <a:xfrm>
            <a:off x="7134938" y="1563138"/>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869538" y="4168588"/>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6"/>
            </a:gs>
            <a:gs pos="100000">
              <a:schemeClr val="accent1"/>
            </a:gs>
          </a:gsLst>
          <a:lin ang="5400700" scaled="0"/>
        </a:gradFill>
      </p:bgPr>
    </p:bg>
    <p:spTree>
      <p:nvGrpSpPr>
        <p:cNvPr id="16" name="Shape 16"/>
        <p:cNvGrpSpPr/>
        <p:nvPr/>
      </p:nvGrpSpPr>
      <p:grpSpPr>
        <a:xfrm>
          <a:off x="0" y="0"/>
          <a:ext cx="0" cy="0"/>
          <a:chOff x="0" y="0"/>
          <a:chExt cx="0" cy="0"/>
        </a:xfrm>
      </p:grpSpPr>
      <p:sp>
        <p:nvSpPr>
          <p:cNvPr id="17" name="Google Shape;17;p4"/>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 name="Google Shape;1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20" name="Google Shape;20;p4"/>
          <p:cNvSpPr/>
          <p:nvPr/>
        </p:nvSpPr>
        <p:spPr>
          <a:xfrm>
            <a:off x="7987913" y="1006425"/>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8232563" y="1006425"/>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759938" y="3782749"/>
            <a:ext cx="315000" cy="3150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913013" y="3863750"/>
            <a:ext cx="554700" cy="554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1397638" y="39803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7836413" y="725050"/>
            <a:ext cx="151500" cy="1515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6"/>
            </a:gs>
            <a:gs pos="100000">
              <a:schemeClr val="accent1"/>
            </a:gs>
          </a:gsLst>
          <a:lin ang="5400700" scaled="0"/>
        </a:gradFill>
      </p:bgPr>
    </p:bg>
    <p:spTree>
      <p:nvGrpSpPr>
        <p:cNvPr id="26" name="Shape 26"/>
        <p:cNvGrpSpPr/>
        <p:nvPr/>
      </p:nvGrpSpPr>
      <p:grpSpPr>
        <a:xfrm>
          <a:off x="0" y="0"/>
          <a:ext cx="0" cy="0"/>
          <a:chOff x="0" y="0"/>
          <a:chExt cx="0" cy="0"/>
        </a:xfrm>
      </p:grpSpPr>
      <p:sp>
        <p:nvSpPr>
          <p:cNvPr id="27" name="Google Shape;27;p5"/>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15100" y="535000"/>
            <a:ext cx="7713900" cy="66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
        <p:nvSpPr>
          <p:cNvPr id="29" name="Google Shape;29;p5"/>
          <p:cNvSpPr txBox="1"/>
          <p:nvPr>
            <p:ph idx="1" type="subTitle"/>
          </p:nvPr>
        </p:nvSpPr>
        <p:spPr>
          <a:xfrm>
            <a:off x="1574700" y="1533475"/>
            <a:ext cx="5994600" cy="492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 name="Google Shape;30;p5"/>
          <p:cNvSpPr txBox="1"/>
          <p:nvPr>
            <p:ph idx="2" type="subTitle"/>
          </p:nvPr>
        </p:nvSpPr>
        <p:spPr>
          <a:xfrm>
            <a:off x="1574700" y="1873363"/>
            <a:ext cx="5994600" cy="713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 name="Google Shape;31;p5"/>
          <p:cNvSpPr txBox="1"/>
          <p:nvPr>
            <p:ph idx="3" type="subTitle"/>
          </p:nvPr>
        </p:nvSpPr>
        <p:spPr>
          <a:xfrm>
            <a:off x="1574700" y="2847175"/>
            <a:ext cx="5994600" cy="492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 name="Google Shape;32;p5"/>
          <p:cNvSpPr txBox="1"/>
          <p:nvPr>
            <p:ph idx="4" type="subTitle"/>
          </p:nvPr>
        </p:nvSpPr>
        <p:spPr>
          <a:xfrm>
            <a:off x="1574700" y="3187075"/>
            <a:ext cx="5994600" cy="713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6"/>
            </a:gs>
            <a:gs pos="100000">
              <a:schemeClr val="accent1"/>
            </a:gs>
          </a:gsLst>
          <a:lin ang="5400700" scaled="0"/>
        </a:gradFill>
      </p:bgPr>
    </p:bg>
    <p:spTree>
      <p:nvGrpSpPr>
        <p:cNvPr id="33" name="Shape 33"/>
        <p:cNvGrpSpPr/>
        <p:nvPr/>
      </p:nvGrpSpPr>
      <p:grpSpPr>
        <a:xfrm>
          <a:off x="0" y="0"/>
          <a:ext cx="0" cy="0"/>
          <a:chOff x="0" y="0"/>
          <a:chExt cx="0" cy="0"/>
        </a:xfrm>
      </p:grpSpPr>
      <p:sp>
        <p:nvSpPr>
          <p:cNvPr id="34" name="Google Shape;34;p6"/>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715100" y="535000"/>
            <a:ext cx="7713900" cy="66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accent6"/>
            </a:gs>
            <a:gs pos="100000">
              <a:schemeClr val="accent1"/>
            </a:gs>
          </a:gsLst>
          <a:lin ang="5400700" scaled="0"/>
        </a:gradFill>
      </p:bgPr>
    </p:bg>
    <p:spTree>
      <p:nvGrpSpPr>
        <p:cNvPr id="36" name="Shape 36"/>
        <p:cNvGrpSpPr/>
        <p:nvPr/>
      </p:nvGrpSpPr>
      <p:grpSpPr>
        <a:xfrm>
          <a:off x="0" y="0"/>
          <a:ext cx="0" cy="0"/>
          <a:chOff x="0" y="0"/>
          <a:chExt cx="0" cy="0"/>
        </a:xfrm>
      </p:grpSpPr>
      <p:sp>
        <p:nvSpPr>
          <p:cNvPr id="37" name="Google Shape;37;p7"/>
          <p:cNvSpPr txBox="1"/>
          <p:nvPr>
            <p:ph type="title"/>
          </p:nvPr>
        </p:nvSpPr>
        <p:spPr>
          <a:xfrm>
            <a:off x="715100" y="980700"/>
            <a:ext cx="3856800" cy="66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
        <p:nvSpPr>
          <p:cNvPr id="38" name="Google Shape;38;p7"/>
          <p:cNvSpPr txBox="1"/>
          <p:nvPr>
            <p:ph idx="1" type="body"/>
          </p:nvPr>
        </p:nvSpPr>
        <p:spPr>
          <a:xfrm>
            <a:off x="715100" y="1797300"/>
            <a:ext cx="3856800" cy="23655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
        <p:nvSpPr>
          <p:cNvPr id="39" name="Google Shape;39;p7"/>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ph idx="2" type="pic"/>
          </p:nvPr>
        </p:nvSpPr>
        <p:spPr>
          <a:xfrm>
            <a:off x="4894575" y="966150"/>
            <a:ext cx="3211200" cy="32112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6"/>
            </a:gs>
            <a:gs pos="100000">
              <a:schemeClr val="accent1"/>
            </a:gs>
          </a:gsLst>
          <a:lin ang="5400700" scaled="0"/>
        </a:gradFill>
      </p:bgPr>
    </p:bg>
    <p:spTree>
      <p:nvGrpSpPr>
        <p:cNvPr id="41" name="Shape 41"/>
        <p:cNvGrpSpPr/>
        <p:nvPr/>
      </p:nvGrpSpPr>
      <p:grpSpPr>
        <a:xfrm>
          <a:off x="0" y="0"/>
          <a:ext cx="0" cy="0"/>
          <a:chOff x="0" y="0"/>
          <a:chExt cx="0" cy="0"/>
        </a:xfrm>
      </p:grpSpPr>
      <p:sp>
        <p:nvSpPr>
          <p:cNvPr id="42" name="Google Shape;42;p8"/>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4" name="Google Shape;44;p8"/>
          <p:cNvSpPr/>
          <p:nvPr/>
        </p:nvSpPr>
        <p:spPr>
          <a:xfrm>
            <a:off x="930225" y="4191875"/>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759938" y="671399"/>
            <a:ext cx="315000" cy="3150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a:off x="913013" y="752400"/>
            <a:ext cx="554700" cy="554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1397638" y="8689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715100" y="3937124"/>
            <a:ext cx="151500" cy="1515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rot="10800000">
            <a:off x="8069063" y="4112525"/>
            <a:ext cx="315000" cy="3150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rot="10800000">
            <a:off x="7676288" y="3791824"/>
            <a:ext cx="554700" cy="554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rot="10800000">
            <a:off x="7594863" y="4078474"/>
            <a:ext cx="151500" cy="151500"/>
          </a:xfrm>
          <a:prstGeom prst="ellipse">
            <a:avLst/>
          </a:prstGeom>
          <a:gradFill>
            <a:gsLst>
              <a:gs pos="0">
                <a:schemeClr val="dk2">
                  <a:alpha val="10000"/>
                </a:schemeClr>
              </a:gs>
              <a:gs pos="100000">
                <a:schemeClr val="lt1">
                  <a:alpha val="1000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7914825" y="668125"/>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277400" y="1038424"/>
            <a:ext cx="151500" cy="1515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accent6"/>
            </a:gs>
            <a:gs pos="100000">
              <a:schemeClr val="accent1"/>
            </a:gs>
          </a:gsLst>
          <a:lin ang="5400700" scaled="0"/>
        </a:gradFill>
      </p:bgPr>
    </p:bg>
    <p:spTree>
      <p:nvGrpSpPr>
        <p:cNvPr id="54" name="Shape 54"/>
        <p:cNvGrpSpPr/>
        <p:nvPr/>
      </p:nvGrpSpPr>
      <p:grpSpPr>
        <a:xfrm>
          <a:off x="0" y="0"/>
          <a:ext cx="0" cy="0"/>
          <a:chOff x="0" y="0"/>
          <a:chExt cx="0" cy="0"/>
        </a:xfrm>
      </p:grpSpPr>
      <p:sp>
        <p:nvSpPr>
          <p:cNvPr id="55" name="Google Shape;55;p9"/>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accent6"/>
            </a:gs>
            <a:gs pos="100000">
              <a:schemeClr val="accent1"/>
            </a:gs>
          </a:gsLst>
          <a:lin ang="5400700" scaled="0"/>
        </a:gradFill>
      </p:bgPr>
    </p:bg>
    <p:spTree>
      <p:nvGrpSpPr>
        <p:cNvPr id="58" name="Shape 58"/>
        <p:cNvGrpSpPr/>
        <p:nvPr/>
      </p:nvGrpSpPr>
      <p:grpSpPr>
        <a:xfrm>
          <a:off x="0" y="0"/>
          <a:ext cx="0" cy="0"/>
          <a:chOff x="0" y="0"/>
          <a:chExt cx="0" cy="0"/>
        </a:xfrm>
      </p:grpSpPr>
      <p:sp>
        <p:nvSpPr>
          <p:cNvPr id="59" name="Google Shape;59;p10"/>
          <p:cNvSpPr/>
          <p:nvPr/>
        </p:nvSpPr>
        <p:spPr>
          <a:xfrm>
            <a:off x="428100" y="399925"/>
            <a:ext cx="8287800" cy="4343700"/>
          </a:xfrm>
          <a:prstGeom prst="roundRect">
            <a:avLst>
              <a:gd fmla="val 6806" name="adj"/>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61" name="Google Shape;61;p10"/>
          <p:cNvSpPr/>
          <p:nvPr/>
        </p:nvSpPr>
        <p:spPr>
          <a:xfrm>
            <a:off x="930225" y="4191875"/>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p:nvPr/>
        </p:nvSpPr>
        <p:spPr>
          <a:xfrm>
            <a:off x="715100" y="3937124"/>
            <a:ext cx="151500" cy="1515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p:nvPr/>
        </p:nvSpPr>
        <p:spPr>
          <a:xfrm>
            <a:off x="7914825" y="668125"/>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p:nvPr/>
        </p:nvSpPr>
        <p:spPr>
          <a:xfrm>
            <a:off x="8277400" y="1038424"/>
            <a:ext cx="151500" cy="1515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664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b="1" sz="3200">
                <a:solidFill>
                  <a:schemeClr val="dk1"/>
                </a:solidFill>
                <a:latin typeface="Albert Sans"/>
                <a:ea typeface="Albert Sans"/>
                <a:cs typeface="Albert Sans"/>
                <a:sym typeface="Albert Sans"/>
              </a:defRPr>
            </a:lvl9pPr>
          </a:lstStyle>
          <a:p/>
        </p:txBody>
      </p:sp>
      <p:sp>
        <p:nvSpPr>
          <p:cNvPr id="7" name="Google Shape;7;p1"/>
          <p:cNvSpPr txBox="1"/>
          <p:nvPr>
            <p:ph idx="1" type="body"/>
          </p:nvPr>
        </p:nvSpPr>
        <p:spPr>
          <a:xfrm>
            <a:off x="715100" y="1199200"/>
            <a:ext cx="7713900" cy="34092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61.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66.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70.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73.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77.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82.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85.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81.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p23"/>
          <p:cNvGrpSpPr/>
          <p:nvPr/>
        </p:nvGrpSpPr>
        <p:grpSpPr>
          <a:xfrm>
            <a:off x="4894586" y="966023"/>
            <a:ext cx="3211436" cy="3211451"/>
            <a:chOff x="1190500" y="238125"/>
            <a:chExt cx="5237175" cy="5237200"/>
          </a:xfrm>
        </p:grpSpPr>
        <p:sp>
          <p:nvSpPr>
            <p:cNvPr id="182" name="Google Shape;182;p23"/>
            <p:cNvSpPr/>
            <p:nvPr/>
          </p:nvSpPr>
          <p:spPr>
            <a:xfrm>
              <a:off x="1190500" y="238125"/>
              <a:ext cx="5237175" cy="5237200"/>
            </a:xfrm>
            <a:custGeom>
              <a:rect b="b" l="l" r="r" t="t"/>
              <a:pathLst>
                <a:path extrusionOk="0" h="209488" w="209487">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1732050" y="779675"/>
              <a:ext cx="4154050" cy="4154075"/>
            </a:xfrm>
            <a:custGeom>
              <a:rect b="b" l="l" r="r" t="t"/>
              <a:pathLst>
                <a:path extrusionOk="0" h="166163" w="166162">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2297475" y="1345125"/>
              <a:ext cx="3023200" cy="3023200"/>
            </a:xfrm>
            <a:custGeom>
              <a:rect b="b" l="l" r="r" t="t"/>
              <a:pathLst>
                <a:path extrusionOk="0" h="120928" w="120928">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23"/>
          <p:cNvSpPr/>
          <p:nvPr/>
        </p:nvSpPr>
        <p:spPr>
          <a:xfrm>
            <a:off x="5138850" y="1617975"/>
            <a:ext cx="554700" cy="554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txBox="1"/>
          <p:nvPr>
            <p:ph type="ctrTitle"/>
          </p:nvPr>
        </p:nvSpPr>
        <p:spPr>
          <a:xfrm>
            <a:off x="1068550" y="790563"/>
            <a:ext cx="3468900" cy="203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GAN-101</a:t>
            </a:r>
            <a:endParaRPr>
              <a:solidFill>
                <a:schemeClr val="accent2"/>
              </a:solidFill>
            </a:endParaRPr>
          </a:p>
        </p:txBody>
      </p:sp>
      <p:grpSp>
        <p:nvGrpSpPr>
          <p:cNvPr id="187" name="Google Shape;187;p23"/>
          <p:cNvGrpSpPr/>
          <p:nvPr/>
        </p:nvGrpSpPr>
        <p:grpSpPr>
          <a:xfrm>
            <a:off x="5344810" y="1858671"/>
            <a:ext cx="2311092" cy="1426206"/>
            <a:chOff x="-3367025" y="741238"/>
            <a:chExt cx="2445600" cy="1509213"/>
          </a:xfrm>
        </p:grpSpPr>
        <p:sp>
          <p:nvSpPr>
            <p:cNvPr id="188" name="Google Shape;188;p23"/>
            <p:cNvSpPr/>
            <p:nvPr/>
          </p:nvSpPr>
          <p:spPr>
            <a:xfrm>
              <a:off x="-3367025" y="2092050"/>
              <a:ext cx="2445600" cy="158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3275975" y="741238"/>
              <a:ext cx="2263500" cy="1350300"/>
            </a:xfrm>
            <a:prstGeom prst="roundRect">
              <a:avLst>
                <a:gd fmla="val 246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3275925" y="2036775"/>
              <a:ext cx="2263378" cy="55521"/>
            </a:xfrm>
            <a:custGeom>
              <a:rect b="b" l="l" r="r" t="t"/>
              <a:pathLst>
                <a:path extrusionOk="0" h="3582" w="170403">
                  <a:moveTo>
                    <a:pt x="0" y="0"/>
                  </a:moveTo>
                  <a:lnTo>
                    <a:pt x="0" y="3582"/>
                  </a:lnTo>
                  <a:lnTo>
                    <a:pt x="170403" y="3582"/>
                  </a:lnTo>
                  <a:lnTo>
                    <a:pt x="1704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3197975" y="848338"/>
              <a:ext cx="2107500" cy="1136100"/>
            </a:xfrm>
            <a:prstGeom prst="roundRect">
              <a:avLst>
                <a:gd fmla="val 0" name="adj"/>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3197975" y="847650"/>
              <a:ext cx="2107500" cy="1584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23"/>
          <p:cNvGrpSpPr/>
          <p:nvPr/>
        </p:nvGrpSpPr>
        <p:grpSpPr>
          <a:xfrm>
            <a:off x="5749524" y="1516552"/>
            <a:ext cx="1500980" cy="1426055"/>
            <a:chOff x="6520459" y="-2363338"/>
            <a:chExt cx="1969532" cy="1871217"/>
          </a:xfrm>
        </p:grpSpPr>
        <p:sp>
          <p:nvSpPr>
            <p:cNvPr id="194" name="Google Shape;194;p23"/>
            <p:cNvSpPr/>
            <p:nvPr/>
          </p:nvSpPr>
          <p:spPr>
            <a:xfrm>
              <a:off x="6520459" y="-2363338"/>
              <a:ext cx="1969532" cy="1871217"/>
            </a:xfrm>
            <a:custGeom>
              <a:rect b="b" l="l" r="r" t="t"/>
              <a:pathLst>
                <a:path extrusionOk="0" h="140958" w="148364">
                  <a:moveTo>
                    <a:pt x="57509" y="0"/>
                  </a:moveTo>
                  <a:cubicBezTo>
                    <a:pt x="57349" y="0"/>
                    <a:pt x="57188" y="2"/>
                    <a:pt x="57026" y="6"/>
                  </a:cubicBezTo>
                  <a:cubicBezTo>
                    <a:pt x="46803" y="232"/>
                    <a:pt x="39270" y="6842"/>
                    <a:pt x="37039" y="14016"/>
                  </a:cubicBezTo>
                  <a:cubicBezTo>
                    <a:pt x="37039" y="14016"/>
                    <a:pt x="16155" y="19276"/>
                    <a:pt x="21576" y="41595"/>
                  </a:cubicBezTo>
                  <a:cubicBezTo>
                    <a:pt x="21576" y="41595"/>
                    <a:pt x="1" y="50122"/>
                    <a:pt x="9461" y="78898"/>
                  </a:cubicBezTo>
                  <a:cubicBezTo>
                    <a:pt x="9461" y="78898"/>
                    <a:pt x="1543" y="92735"/>
                    <a:pt x="5475" y="105202"/>
                  </a:cubicBezTo>
                  <a:cubicBezTo>
                    <a:pt x="9719" y="118650"/>
                    <a:pt x="19186" y="123854"/>
                    <a:pt x="19186" y="123854"/>
                  </a:cubicBezTo>
                  <a:cubicBezTo>
                    <a:pt x="19186" y="123854"/>
                    <a:pt x="19977" y="137126"/>
                    <a:pt x="34648" y="140274"/>
                  </a:cubicBezTo>
                  <a:cubicBezTo>
                    <a:pt x="36816" y="140739"/>
                    <a:pt x="38958" y="140958"/>
                    <a:pt x="41033" y="140958"/>
                  </a:cubicBezTo>
                  <a:cubicBezTo>
                    <a:pt x="51491" y="140958"/>
                    <a:pt x="60280" y="135394"/>
                    <a:pt x="62408" y="127680"/>
                  </a:cubicBezTo>
                  <a:cubicBezTo>
                    <a:pt x="62408" y="127680"/>
                    <a:pt x="62408" y="127680"/>
                    <a:pt x="62409" y="127680"/>
                  </a:cubicBezTo>
                  <a:cubicBezTo>
                    <a:pt x="62495" y="127680"/>
                    <a:pt x="70237" y="127666"/>
                    <a:pt x="74182" y="122737"/>
                  </a:cubicBezTo>
                  <a:cubicBezTo>
                    <a:pt x="78130" y="127666"/>
                    <a:pt x="85872" y="127680"/>
                    <a:pt x="85958" y="127680"/>
                  </a:cubicBezTo>
                  <a:cubicBezTo>
                    <a:pt x="85959" y="127680"/>
                    <a:pt x="85959" y="127680"/>
                    <a:pt x="85959" y="127680"/>
                  </a:cubicBezTo>
                  <a:cubicBezTo>
                    <a:pt x="88087" y="135394"/>
                    <a:pt x="96876" y="140958"/>
                    <a:pt x="107334" y="140958"/>
                  </a:cubicBezTo>
                  <a:cubicBezTo>
                    <a:pt x="109410" y="140958"/>
                    <a:pt x="111551" y="140739"/>
                    <a:pt x="113719" y="140274"/>
                  </a:cubicBezTo>
                  <a:cubicBezTo>
                    <a:pt x="128390" y="137126"/>
                    <a:pt x="129182" y="123854"/>
                    <a:pt x="129182" y="123854"/>
                  </a:cubicBezTo>
                  <a:cubicBezTo>
                    <a:pt x="129182" y="123854"/>
                    <a:pt x="138648" y="118650"/>
                    <a:pt x="142892" y="105202"/>
                  </a:cubicBezTo>
                  <a:cubicBezTo>
                    <a:pt x="146825" y="92735"/>
                    <a:pt x="138907" y="78898"/>
                    <a:pt x="138907" y="78898"/>
                  </a:cubicBezTo>
                  <a:cubicBezTo>
                    <a:pt x="148364" y="50122"/>
                    <a:pt x="126791" y="41595"/>
                    <a:pt x="126791" y="41595"/>
                  </a:cubicBezTo>
                  <a:cubicBezTo>
                    <a:pt x="132212" y="19276"/>
                    <a:pt x="111326" y="14016"/>
                    <a:pt x="111326" y="14016"/>
                  </a:cubicBezTo>
                  <a:cubicBezTo>
                    <a:pt x="109095" y="6842"/>
                    <a:pt x="101564" y="232"/>
                    <a:pt x="91341" y="6"/>
                  </a:cubicBezTo>
                  <a:cubicBezTo>
                    <a:pt x="91179" y="2"/>
                    <a:pt x="91018" y="0"/>
                    <a:pt x="90858" y="0"/>
                  </a:cubicBezTo>
                  <a:cubicBezTo>
                    <a:pt x="79725" y="0"/>
                    <a:pt x="74182" y="8595"/>
                    <a:pt x="74182" y="8595"/>
                  </a:cubicBezTo>
                  <a:cubicBezTo>
                    <a:pt x="74182" y="8595"/>
                    <a:pt x="68642" y="0"/>
                    <a:pt x="57509" y="0"/>
                  </a:cubicBezTo>
                  <a:close/>
                </a:path>
              </a:pathLst>
            </a:custGeom>
            <a:gradFill>
              <a:gsLst>
                <a:gs pos="0">
                  <a:schemeClr val="dk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7505225" y="-2363338"/>
              <a:ext cx="984766" cy="1871217"/>
            </a:xfrm>
            <a:custGeom>
              <a:rect b="b" l="l" r="r" t="t"/>
              <a:pathLst>
                <a:path extrusionOk="0" h="140958" w="74182">
                  <a:moveTo>
                    <a:pt x="16676" y="0"/>
                  </a:moveTo>
                  <a:cubicBezTo>
                    <a:pt x="5543" y="0"/>
                    <a:pt x="0" y="8595"/>
                    <a:pt x="0" y="8595"/>
                  </a:cubicBezTo>
                  <a:lnTo>
                    <a:pt x="0" y="122739"/>
                  </a:lnTo>
                  <a:cubicBezTo>
                    <a:pt x="3948" y="127666"/>
                    <a:pt x="11690" y="127680"/>
                    <a:pt x="11776" y="127680"/>
                  </a:cubicBezTo>
                  <a:cubicBezTo>
                    <a:pt x="11777" y="127680"/>
                    <a:pt x="11777" y="127680"/>
                    <a:pt x="11777" y="127680"/>
                  </a:cubicBezTo>
                  <a:cubicBezTo>
                    <a:pt x="13905" y="135394"/>
                    <a:pt x="22694" y="140958"/>
                    <a:pt x="33150" y="140958"/>
                  </a:cubicBezTo>
                  <a:cubicBezTo>
                    <a:pt x="35226" y="140958"/>
                    <a:pt x="37367" y="140739"/>
                    <a:pt x="39535" y="140274"/>
                  </a:cubicBezTo>
                  <a:cubicBezTo>
                    <a:pt x="54208" y="137126"/>
                    <a:pt x="55000" y="123854"/>
                    <a:pt x="55000" y="123854"/>
                  </a:cubicBezTo>
                  <a:cubicBezTo>
                    <a:pt x="55000" y="123854"/>
                    <a:pt x="64466" y="118650"/>
                    <a:pt x="68710" y="105202"/>
                  </a:cubicBezTo>
                  <a:cubicBezTo>
                    <a:pt x="72643" y="92735"/>
                    <a:pt x="64725" y="78898"/>
                    <a:pt x="64725" y="78898"/>
                  </a:cubicBezTo>
                  <a:cubicBezTo>
                    <a:pt x="74182" y="50122"/>
                    <a:pt x="52609" y="41595"/>
                    <a:pt x="52609" y="41595"/>
                  </a:cubicBezTo>
                  <a:cubicBezTo>
                    <a:pt x="58030" y="19276"/>
                    <a:pt x="37144" y="14016"/>
                    <a:pt x="37144" y="14016"/>
                  </a:cubicBezTo>
                  <a:cubicBezTo>
                    <a:pt x="34913" y="6842"/>
                    <a:pt x="27382" y="232"/>
                    <a:pt x="17159" y="6"/>
                  </a:cubicBezTo>
                  <a:cubicBezTo>
                    <a:pt x="16997" y="2"/>
                    <a:pt x="16836" y="0"/>
                    <a:pt x="16676" y="0"/>
                  </a:cubicBezTo>
                  <a:close/>
                </a:path>
              </a:pathLst>
            </a:custGeom>
            <a:gradFill>
              <a:gsLst>
                <a:gs pos="0">
                  <a:schemeClr val="dk2"/>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23"/>
          <p:cNvGrpSpPr/>
          <p:nvPr/>
        </p:nvGrpSpPr>
        <p:grpSpPr>
          <a:xfrm>
            <a:off x="6164522" y="1248648"/>
            <a:ext cx="671666" cy="1052456"/>
            <a:chOff x="4572004" y="-1734319"/>
            <a:chExt cx="753157" cy="1180147"/>
          </a:xfrm>
        </p:grpSpPr>
        <p:sp>
          <p:nvSpPr>
            <p:cNvPr id="197" name="Google Shape;197;p23"/>
            <p:cNvSpPr/>
            <p:nvPr/>
          </p:nvSpPr>
          <p:spPr>
            <a:xfrm>
              <a:off x="4797599" y="-744920"/>
              <a:ext cx="301993" cy="190748"/>
            </a:xfrm>
            <a:custGeom>
              <a:rect b="b" l="l" r="r" t="t"/>
              <a:pathLst>
                <a:path extrusionOk="0" h="14369" w="22749">
                  <a:moveTo>
                    <a:pt x="1" y="0"/>
                  </a:moveTo>
                  <a:lnTo>
                    <a:pt x="1" y="2993"/>
                  </a:lnTo>
                  <a:cubicBezTo>
                    <a:pt x="1" y="9275"/>
                    <a:pt x="5092" y="14369"/>
                    <a:pt x="11373" y="14369"/>
                  </a:cubicBezTo>
                  <a:cubicBezTo>
                    <a:pt x="17655" y="14369"/>
                    <a:pt x="22749" y="9275"/>
                    <a:pt x="22749" y="2993"/>
                  </a:cubicBezTo>
                  <a:lnTo>
                    <a:pt x="22749" y="0"/>
                  </a:lnTo>
                  <a:close/>
                </a:path>
              </a:pathLst>
            </a:custGeom>
            <a:gradFill>
              <a:gsLst>
                <a:gs pos="0">
                  <a:schemeClr val="accent1"/>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4572004" y="-1734319"/>
              <a:ext cx="753157" cy="938835"/>
            </a:xfrm>
            <a:custGeom>
              <a:rect b="b" l="l" r="r" t="t"/>
              <a:pathLst>
                <a:path extrusionOk="0" h="70722" w="56735">
                  <a:moveTo>
                    <a:pt x="28368" y="1"/>
                  </a:moveTo>
                  <a:cubicBezTo>
                    <a:pt x="28153" y="1"/>
                    <a:pt x="27937" y="3"/>
                    <a:pt x="27721" y="8"/>
                  </a:cubicBezTo>
                  <a:cubicBezTo>
                    <a:pt x="12224" y="354"/>
                    <a:pt x="0" y="12867"/>
                    <a:pt x="0" y="28368"/>
                  </a:cubicBezTo>
                  <a:cubicBezTo>
                    <a:pt x="0" y="36702"/>
                    <a:pt x="3596" y="44193"/>
                    <a:pt x="9319" y="49381"/>
                  </a:cubicBezTo>
                  <a:cubicBezTo>
                    <a:pt x="13238" y="52933"/>
                    <a:pt x="15525" y="57934"/>
                    <a:pt x="15525" y="63221"/>
                  </a:cubicBezTo>
                  <a:lnTo>
                    <a:pt x="15525" y="70721"/>
                  </a:lnTo>
                  <a:lnTo>
                    <a:pt x="41210" y="70721"/>
                  </a:lnTo>
                  <a:lnTo>
                    <a:pt x="41210" y="63221"/>
                  </a:lnTo>
                  <a:cubicBezTo>
                    <a:pt x="41210" y="57934"/>
                    <a:pt x="43500" y="52930"/>
                    <a:pt x="47418" y="49379"/>
                  </a:cubicBezTo>
                  <a:cubicBezTo>
                    <a:pt x="53139" y="44191"/>
                    <a:pt x="56735" y="36702"/>
                    <a:pt x="56735" y="28368"/>
                  </a:cubicBezTo>
                  <a:cubicBezTo>
                    <a:pt x="56735" y="12701"/>
                    <a:pt x="44035" y="1"/>
                    <a:pt x="28368" y="1"/>
                  </a:cubicBezTo>
                  <a:close/>
                </a:path>
              </a:pathLst>
            </a:custGeom>
            <a:gradFill>
              <a:gsLst>
                <a:gs pos="0">
                  <a:schemeClr val="accent1"/>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4830229" y="-1239613"/>
              <a:ext cx="236733" cy="392568"/>
            </a:xfrm>
            <a:custGeom>
              <a:rect b="b" l="l" r="r" t="t"/>
              <a:pathLst>
                <a:path extrusionOk="0" h="29572" w="17833">
                  <a:moveTo>
                    <a:pt x="705" y="1"/>
                  </a:moveTo>
                  <a:cubicBezTo>
                    <a:pt x="604" y="1"/>
                    <a:pt x="501" y="23"/>
                    <a:pt x="407" y="70"/>
                  </a:cubicBezTo>
                  <a:cubicBezTo>
                    <a:pt x="146" y="202"/>
                    <a:pt x="0" y="486"/>
                    <a:pt x="47" y="774"/>
                  </a:cubicBezTo>
                  <a:lnTo>
                    <a:pt x="4549" y="29008"/>
                  </a:lnTo>
                  <a:cubicBezTo>
                    <a:pt x="4601" y="29335"/>
                    <a:pt x="4879" y="29571"/>
                    <a:pt x="5201" y="29571"/>
                  </a:cubicBezTo>
                  <a:cubicBezTo>
                    <a:pt x="5238" y="29571"/>
                    <a:pt x="5275" y="29568"/>
                    <a:pt x="5313" y="29562"/>
                  </a:cubicBezTo>
                  <a:cubicBezTo>
                    <a:pt x="5678" y="29504"/>
                    <a:pt x="5927" y="29163"/>
                    <a:pt x="5867" y="28798"/>
                  </a:cubicBezTo>
                  <a:lnTo>
                    <a:pt x="1678" y="2533"/>
                  </a:lnTo>
                  <a:lnTo>
                    <a:pt x="1678" y="2533"/>
                  </a:lnTo>
                  <a:cubicBezTo>
                    <a:pt x="1997" y="2725"/>
                    <a:pt x="2367" y="2819"/>
                    <a:pt x="2739" y="2819"/>
                  </a:cubicBezTo>
                  <a:cubicBezTo>
                    <a:pt x="3299" y="2819"/>
                    <a:pt x="3862" y="2606"/>
                    <a:pt x="4263" y="2191"/>
                  </a:cubicBezTo>
                  <a:cubicBezTo>
                    <a:pt x="4407" y="2043"/>
                    <a:pt x="4608" y="1968"/>
                    <a:pt x="4809" y="1968"/>
                  </a:cubicBezTo>
                  <a:cubicBezTo>
                    <a:pt x="5009" y="1968"/>
                    <a:pt x="5210" y="2043"/>
                    <a:pt x="5355" y="2191"/>
                  </a:cubicBezTo>
                  <a:cubicBezTo>
                    <a:pt x="5754" y="2604"/>
                    <a:pt x="6289" y="2831"/>
                    <a:pt x="6861" y="2831"/>
                  </a:cubicBezTo>
                  <a:cubicBezTo>
                    <a:pt x="7434" y="2831"/>
                    <a:pt x="7969" y="2604"/>
                    <a:pt x="8368" y="2191"/>
                  </a:cubicBezTo>
                  <a:cubicBezTo>
                    <a:pt x="8513" y="2043"/>
                    <a:pt x="8713" y="1968"/>
                    <a:pt x="8914" y="1968"/>
                  </a:cubicBezTo>
                  <a:cubicBezTo>
                    <a:pt x="9115" y="1968"/>
                    <a:pt x="9316" y="2043"/>
                    <a:pt x="9460" y="2191"/>
                  </a:cubicBezTo>
                  <a:cubicBezTo>
                    <a:pt x="9465" y="2196"/>
                    <a:pt x="9469" y="2201"/>
                    <a:pt x="9474" y="2208"/>
                  </a:cubicBezTo>
                  <a:cubicBezTo>
                    <a:pt x="9871" y="2610"/>
                    <a:pt x="10418" y="2811"/>
                    <a:pt x="10965" y="2811"/>
                  </a:cubicBezTo>
                  <a:cubicBezTo>
                    <a:pt x="11520" y="2811"/>
                    <a:pt x="12075" y="2605"/>
                    <a:pt x="12474" y="2191"/>
                  </a:cubicBezTo>
                  <a:cubicBezTo>
                    <a:pt x="12619" y="2042"/>
                    <a:pt x="12819" y="1967"/>
                    <a:pt x="13020" y="1967"/>
                  </a:cubicBezTo>
                  <a:cubicBezTo>
                    <a:pt x="13221" y="1967"/>
                    <a:pt x="13422" y="2042"/>
                    <a:pt x="13568" y="2194"/>
                  </a:cubicBezTo>
                  <a:cubicBezTo>
                    <a:pt x="13969" y="2608"/>
                    <a:pt x="14533" y="2821"/>
                    <a:pt x="15092" y="2821"/>
                  </a:cubicBezTo>
                  <a:cubicBezTo>
                    <a:pt x="15465" y="2821"/>
                    <a:pt x="15835" y="2726"/>
                    <a:pt x="16155" y="2533"/>
                  </a:cubicBezTo>
                  <a:lnTo>
                    <a:pt x="16155" y="2533"/>
                  </a:lnTo>
                  <a:lnTo>
                    <a:pt x="11966" y="28798"/>
                  </a:lnTo>
                  <a:cubicBezTo>
                    <a:pt x="11906" y="29163"/>
                    <a:pt x="12156" y="29504"/>
                    <a:pt x="12520" y="29562"/>
                  </a:cubicBezTo>
                  <a:cubicBezTo>
                    <a:pt x="12555" y="29569"/>
                    <a:pt x="12589" y="29571"/>
                    <a:pt x="12626" y="29571"/>
                  </a:cubicBezTo>
                  <a:cubicBezTo>
                    <a:pt x="12947" y="29571"/>
                    <a:pt x="13231" y="29338"/>
                    <a:pt x="13284" y="29008"/>
                  </a:cubicBezTo>
                  <a:lnTo>
                    <a:pt x="17787" y="774"/>
                  </a:lnTo>
                  <a:cubicBezTo>
                    <a:pt x="17833" y="486"/>
                    <a:pt x="17687" y="202"/>
                    <a:pt x="17427" y="70"/>
                  </a:cubicBezTo>
                  <a:cubicBezTo>
                    <a:pt x="17332" y="23"/>
                    <a:pt x="17230" y="1"/>
                    <a:pt x="17129" y="1"/>
                  </a:cubicBezTo>
                  <a:cubicBezTo>
                    <a:pt x="16952" y="1"/>
                    <a:pt x="16778" y="71"/>
                    <a:pt x="16649" y="204"/>
                  </a:cubicBezTo>
                  <a:lnTo>
                    <a:pt x="15620" y="1264"/>
                  </a:lnTo>
                  <a:cubicBezTo>
                    <a:pt x="15475" y="1414"/>
                    <a:pt x="15275" y="1489"/>
                    <a:pt x="15074" y="1489"/>
                  </a:cubicBezTo>
                  <a:cubicBezTo>
                    <a:pt x="14874" y="1489"/>
                    <a:pt x="14672" y="1414"/>
                    <a:pt x="14526" y="1261"/>
                  </a:cubicBezTo>
                  <a:cubicBezTo>
                    <a:pt x="14126" y="851"/>
                    <a:pt x="13573" y="645"/>
                    <a:pt x="13020" y="645"/>
                  </a:cubicBezTo>
                  <a:cubicBezTo>
                    <a:pt x="12467" y="645"/>
                    <a:pt x="11913" y="851"/>
                    <a:pt x="11514" y="1264"/>
                  </a:cubicBezTo>
                  <a:cubicBezTo>
                    <a:pt x="11370" y="1412"/>
                    <a:pt x="11169" y="1487"/>
                    <a:pt x="10968" y="1487"/>
                  </a:cubicBezTo>
                  <a:cubicBezTo>
                    <a:pt x="10767" y="1487"/>
                    <a:pt x="10565" y="1412"/>
                    <a:pt x="10420" y="1264"/>
                  </a:cubicBezTo>
                  <a:lnTo>
                    <a:pt x="10406" y="1250"/>
                  </a:lnTo>
                  <a:cubicBezTo>
                    <a:pt x="10010" y="847"/>
                    <a:pt x="9463" y="646"/>
                    <a:pt x="8916" y="646"/>
                  </a:cubicBezTo>
                  <a:cubicBezTo>
                    <a:pt x="8362" y="646"/>
                    <a:pt x="7808" y="852"/>
                    <a:pt x="7408" y="1264"/>
                  </a:cubicBezTo>
                  <a:cubicBezTo>
                    <a:pt x="7264" y="1413"/>
                    <a:pt x="7064" y="1488"/>
                    <a:pt x="6863" y="1488"/>
                  </a:cubicBezTo>
                  <a:cubicBezTo>
                    <a:pt x="6661" y="1488"/>
                    <a:pt x="6459" y="1413"/>
                    <a:pt x="6315" y="1264"/>
                  </a:cubicBezTo>
                  <a:cubicBezTo>
                    <a:pt x="5917" y="852"/>
                    <a:pt x="5363" y="647"/>
                    <a:pt x="4810" y="647"/>
                  </a:cubicBezTo>
                  <a:cubicBezTo>
                    <a:pt x="4256" y="647"/>
                    <a:pt x="3701" y="853"/>
                    <a:pt x="3303" y="1264"/>
                  </a:cubicBezTo>
                  <a:cubicBezTo>
                    <a:pt x="3159" y="1412"/>
                    <a:pt x="2958" y="1487"/>
                    <a:pt x="2757" y="1487"/>
                  </a:cubicBezTo>
                  <a:cubicBezTo>
                    <a:pt x="2556" y="1487"/>
                    <a:pt x="2356" y="1412"/>
                    <a:pt x="2211" y="1264"/>
                  </a:cubicBezTo>
                  <a:lnTo>
                    <a:pt x="1184" y="204"/>
                  </a:lnTo>
                  <a:cubicBezTo>
                    <a:pt x="1057" y="71"/>
                    <a:pt x="882" y="1"/>
                    <a:pt x="7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4650738" y="-1651230"/>
              <a:ext cx="306732" cy="306745"/>
            </a:xfrm>
            <a:custGeom>
              <a:rect b="b" l="l" r="r" t="t"/>
              <a:pathLst>
                <a:path extrusionOk="0" h="23107" w="23106">
                  <a:moveTo>
                    <a:pt x="22436" y="1"/>
                  </a:moveTo>
                  <a:cubicBezTo>
                    <a:pt x="10064" y="1"/>
                    <a:pt x="0" y="10067"/>
                    <a:pt x="0" y="22439"/>
                  </a:cubicBezTo>
                  <a:cubicBezTo>
                    <a:pt x="0" y="22809"/>
                    <a:pt x="298" y="23106"/>
                    <a:pt x="667" y="23106"/>
                  </a:cubicBezTo>
                  <a:cubicBezTo>
                    <a:pt x="1036" y="23106"/>
                    <a:pt x="1334" y="22809"/>
                    <a:pt x="1334" y="22439"/>
                  </a:cubicBezTo>
                  <a:cubicBezTo>
                    <a:pt x="1334" y="10804"/>
                    <a:pt x="10801" y="1337"/>
                    <a:pt x="22436" y="1337"/>
                  </a:cubicBezTo>
                  <a:cubicBezTo>
                    <a:pt x="22806" y="1337"/>
                    <a:pt x="23106" y="1039"/>
                    <a:pt x="23106" y="670"/>
                  </a:cubicBezTo>
                  <a:cubicBezTo>
                    <a:pt x="23106" y="301"/>
                    <a:pt x="22806" y="1"/>
                    <a:pt x="224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4745800" y="-812925"/>
              <a:ext cx="405600" cy="35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4745800" y="-777637"/>
              <a:ext cx="405600" cy="35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4745800" y="-742200"/>
              <a:ext cx="405600" cy="35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4745800" y="-706912"/>
              <a:ext cx="405600" cy="35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3"/>
          <p:cNvGrpSpPr/>
          <p:nvPr/>
        </p:nvGrpSpPr>
        <p:grpSpPr>
          <a:xfrm>
            <a:off x="5580739" y="2363150"/>
            <a:ext cx="554809" cy="554809"/>
            <a:chOff x="5724800" y="2169125"/>
            <a:chExt cx="587100" cy="587100"/>
          </a:xfrm>
        </p:grpSpPr>
        <p:sp>
          <p:nvSpPr>
            <p:cNvPr id="206" name="Google Shape;206;p23"/>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3"/>
          <p:cNvGrpSpPr/>
          <p:nvPr/>
        </p:nvGrpSpPr>
        <p:grpSpPr>
          <a:xfrm>
            <a:off x="6865101" y="2037999"/>
            <a:ext cx="554810" cy="554809"/>
            <a:chOff x="6810900" y="2169125"/>
            <a:chExt cx="587100" cy="587100"/>
          </a:xfrm>
        </p:grpSpPr>
        <p:sp>
          <p:nvSpPr>
            <p:cNvPr id="210" name="Google Shape;210;p23"/>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6881784" y="2240009"/>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3"/>
            <p:cNvGrpSpPr/>
            <p:nvPr/>
          </p:nvGrpSpPr>
          <p:grpSpPr>
            <a:xfrm>
              <a:off x="6972327" y="2333833"/>
              <a:ext cx="260615" cy="258080"/>
              <a:chOff x="-37385100" y="3949908"/>
              <a:chExt cx="321350" cy="318225"/>
            </a:xfrm>
          </p:grpSpPr>
          <p:sp>
            <p:nvSpPr>
              <p:cNvPr id="213" name="Google Shape;213;p2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 name="Google Shape;215;p23"/>
          <p:cNvGrpSpPr/>
          <p:nvPr/>
        </p:nvGrpSpPr>
        <p:grpSpPr>
          <a:xfrm>
            <a:off x="6524249" y="2906476"/>
            <a:ext cx="1326801" cy="733850"/>
            <a:chOff x="6879411" y="2843985"/>
            <a:chExt cx="1404319" cy="776643"/>
          </a:xfrm>
        </p:grpSpPr>
        <p:grpSp>
          <p:nvGrpSpPr>
            <p:cNvPr id="216" name="Google Shape;216;p23"/>
            <p:cNvGrpSpPr/>
            <p:nvPr/>
          </p:nvGrpSpPr>
          <p:grpSpPr>
            <a:xfrm>
              <a:off x="6879411" y="2843985"/>
              <a:ext cx="1404319" cy="776643"/>
              <a:chOff x="4202297" y="-1870275"/>
              <a:chExt cx="2538997" cy="1404164"/>
            </a:xfrm>
          </p:grpSpPr>
          <p:sp>
            <p:nvSpPr>
              <p:cNvPr id="217" name="Google Shape;217;p23"/>
              <p:cNvSpPr/>
              <p:nvPr/>
            </p:nvSpPr>
            <p:spPr>
              <a:xfrm>
                <a:off x="4202297" y="-1870275"/>
                <a:ext cx="2538997" cy="227172"/>
              </a:xfrm>
              <a:custGeom>
                <a:rect b="b" l="l" r="r" t="t"/>
                <a:pathLst>
                  <a:path extrusionOk="0" h="11958" w="133649">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4202297" y="-1643101"/>
                <a:ext cx="2538997" cy="1176990"/>
              </a:xfrm>
              <a:custGeom>
                <a:rect b="b" l="l" r="r" t="t"/>
                <a:pathLst>
                  <a:path extrusionOk="0" h="61955" w="133649">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4284841" y="-1807298"/>
                <a:ext cx="71583" cy="71583"/>
              </a:xfrm>
              <a:custGeom>
                <a:rect b="b" l="l" r="r" t="t"/>
                <a:pathLst>
                  <a:path extrusionOk="0" h="3768" w="3768">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4447574" y="-1807298"/>
                <a:ext cx="71583" cy="71583"/>
              </a:xfrm>
              <a:custGeom>
                <a:rect b="b" l="l" r="r" t="t"/>
                <a:pathLst>
                  <a:path extrusionOk="0" h="3768" w="3768">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4610326" y="-1807298"/>
                <a:ext cx="71564" cy="71583"/>
              </a:xfrm>
              <a:custGeom>
                <a:rect b="b" l="l" r="r" t="t"/>
                <a:pathLst>
                  <a:path extrusionOk="0" h="3768" w="3767">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23"/>
            <p:cNvGrpSpPr/>
            <p:nvPr/>
          </p:nvGrpSpPr>
          <p:grpSpPr>
            <a:xfrm flipH="1">
              <a:off x="7727981" y="3082508"/>
              <a:ext cx="395014" cy="409310"/>
              <a:chOff x="3357325" y="2093500"/>
              <a:chExt cx="311525" cy="322825"/>
            </a:xfrm>
          </p:grpSpPr>
          <p:sp>
            <p:nvSpPr>
              <p:cNvPr id="223" name="Google Shape;223;p2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4" name="Google Shape;224;p2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5" name="Google Shape;225;p2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26" name="Google Shape;226;p23"/>
            <p:cNvSpPr/>
            <p:nvPr/>
          </p:nvSpPr>
          <p:spPr>
            <a:xfrm>
              <a:off x="7040399" y="3082527"/>
              <a:ext cx="563400" cy="77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7040399" y="3195879"/>
              <a:ext cx="563400" cy="296100"/>
            </a:xfrm>
            <a:prstGeom prst="roundRect">
              <a:avLst>
                <a:gd fmla="val 1727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p:nvPr/>
        </p:nvSpPr>
        <p:spPr>
          <a:xfrm>
            <a:off x="4942875" y="3780724"/>
            <a:ext cx="315000" cy="3150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7900100" y="2301100"/>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7851050" y="2487800"/>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6029650" y="3534425"/>
            <a:ext cx="105900" cy="105900"/>
          </a:xfrm>
          <a:prstGeom prst="ellipse">
            <a:avLst/>
          </a:prstGeom>
          <a:gradFill>
            <a:gsLst>
              <a:gs pos="0">
                <a:schemeClr val="dk2">
                  <a:alpha val="10000"/>
                </a:schemeClr>
              </a:gs>
              <a:gs pos="100000">
                <a:schemeClr val="lt1">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5623475" y="17345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7655900" y="1123275"/>
            <a:ext cx="151500" cy="1515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txBox="1"/>
          <p:nvPr/>
        </p:nvSpPr>
        <p:spPr>
          <a:xfrm>
            <a:off x="659700" y="3483275"/>
            <a:ext cx="676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lbert Sans"/>
                <a:ea typeface="Albert Sans"/>
                <a:cs typeface="Albert Sans"/>
                <a:sym typeface="Albert Sans"/>
              </a:rPr>
              <a:t>Done by: </a:t>
            </a:r>
            <a:endParaRPr sz="2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2000">
                <a:solidFill>
                  <a:schemeClr val="dk1"/>
                </a:solidFill>
                <a:latin typeface="Albert Sans"/>
                <a:ea typeface="Albert Sans"/>
                <a:cs typeface="Albert Sans"/>
                <a:sym typeface="Albert Sans"/>
              </a:rPr>
              <a:t>Goh Rui Zhuo (2222329) &amp; Toh Kien Yu (2222291)</a:t>
            </a:r>
            <a:endParaRPr sz="2000">
              <a:solidFill>
                <a:schemeClr val="dk1"/>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ph type="title"/>
          </p:nvPr>
        </p:nvSpPr>
        <p:spPr>
          <a:xfrm>
            <a:off x="640450" y="120200"/>
            <a:ext cx="7003800" cy="5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Exploratory Data Analysis</a:t>
            </a:r>
            <a:endParaRPr sz="2500"/>
          </a:p>
          <a:p>
            <a:pPr indent="0" lvl="0" marL="0" rtl="0" algn="l">
              <a:spcBef>
                <a:spcPts val="0"/>
              </a:spcBef>
              <a:spcAft>
                <a:spcPts val="0"/>
              </a:spcAft>
              <a:buNone/>
            </a:pPr>
            <a:r>
              <a:t/>
            </a:r>
            <a:endParaRPr sz="2200"/>
          </a:p>
        </p:txBody>
      </p:sp>
      <p:pic>
        <p:nvPicPr>
          <p:cNvPr id="367" name="Google Shape;367;p32"/>
          <p:cNvPicPr preferRelativeResize="0"/>
          <p:nvPr/>
        </p:nvPicPr>
        <p:blipFill>
          <a:blip r:embed="rId3">
            <a:alphaModFix/>
          </a:blip>
          <a:stretch>
            <a:fillRect/>
          </a:stretch>
        </p:blipFill>
        <p:spPr>
          <a:xfrm>
            <a:off x="640450" y="1978825"/>
            <a:ext cx="2597275" cy="2767850"/>
          </a:xfrm>
          <a:prstGeom prst="rect">
            <a:avLst/>
          </a:prstGeom>
          <a:noFill/>
          <a:ln>
            <a:noFill/>
          </a:ln>
        </p:spPr>
      </p:pic>
      <p:pic>
        <p:nvPicPr>
          <p:cNvPr id="368" name="Google Shape;368;p32"/>
          <p:cNvPicPr preferRelativeResize="0"/>
          <p:nvPr/>
        </p:nvPicPr>
        <p:blipFill>
          <a:blip r:embed="rId4">
            <a:alphaModFix/>
          </a:blip>
          <a:stretch>
            <a:fillRect/>
          </a:stretch>
        </p:blipFill>
        <p:spPr>
          <a:xfrm>
            <a:off x="3838513" y="1930650"/>
            <a:ext cx="4426977" cy="2864199"/>
          </a:xfrm>
          <a:prstGeom prst="rect">
            <a:avLst/>
          </a:prstGeom>
          <a:noFill/>
          <a:ln>
            <a:noFill/>
          </a:ln>
        </p:spPr>
      </p:pic>
      <p:sp>
        <p:nvSpPr>
          <p:cNvPr id="369" name="Google Shape;369;p32"/>
          <p:cNvSpPr txBox="1"/>
          <p:nvPr/>
        </p:nvSpPr>
        <p:spPr>
          <a:xfrm>
            <a:off x="942050" y="1507125"/>
            <a:ext cx="18084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lbert Sans"/>
                <a:ea typeface="Albert Sans"/>
                <a:cs typeface="Albert Sans"/>
                <a:sym typeface="Albert Sans"/>
              </a:rPr>
              <a:t>Whole</a:t>
            </a:r>
            <a:r>
              <a:rPr lang="en" sz="1500" u="sng">
                <a:solidFill>
                  <a:schemeClr val="dk1"/>
                </a:solidFill>
                <a:latin typeface="Albert Sans"/>
                <a:ea typeface="Albert Sans"/>
                <a:cs typeface="Albert Sans"/>
                <a:sym typeface="Albert Sans"/>
              </a:rPr>
              <a:t> Dataset</a:t>
            </a:r>
            <a:endParaRPr sz="1500" u="sng">
              <a:solidFill>
                <a:schemeClr val="dk1"/>
              </a:solidFill>
              <a:latin typeface="Albert Sans"/>
              <a:ea typeface="Albert Sans"/>
              <a:cs typeface="Albert Sans"/>
              <a:sym typeface="Albert Sans"/>
            </a:endParaRPr>
          </a:p>
        </p:txBody>
      </p:sp>
      <p:sp>
        <p:nvSpPr>
          <p:cNvPr id="370" name="Google Shape;370;p32"/>
          <p:cNvSpPr txBox="1"/>
          <p:nvPr/>
        </p:nvSpPr>
        <p:spPr>
          <a:xfrm>
            <a:off x="5422000" y="1428638"/>
            <a:ext cx="12600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dk1"/>
                </a:solidFill>
                <a:latin typeface="Albert Sans"/>
                <a:ea typeface="Albert Sans"/>
                <a:cs typeface="Albert Sans"/>
                <a:sym typeface="Albert Sans"/>
              </a:rPr>
              <a:t>By Class</a:t>
            </a:r>
            <a:endParaRPr sz="1500" u="sng">
              <a:solidFill>
                <a:schemeClr val="dk1"/>
              </a:solidFill>
              <a:latin typeface="Albert Sans"/>
              <a:ea typeface="Albert Sans"/>
              <a:cs typeface="Albert Sans"/>
              <a:sym typeface="Albert Sans"/>
            </a:endParaRPr>
          </a:p>
        </p:txBody>
      </p:sp>
      <p:sp>
        <p:nvSpPr>
          <p:cNvPr id="371" name="Google Shape;371;p32"/>
          <p:cNvSpPr txBox="1"/>
          <p:nvPr/>
        </p:nvSpPr>
        <p:spPr>
          <a:xfrm>
            <a:off x="693950" y="706713"/>
            <a:ext cx="3501000" cy="7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Albert Sans"/>
                <a:ea typeface="Albert Sans"/>
                <a:cs typeface="Albert Sans"/>
                <a:sym typeface="Albert Sans"/>
              </a:rPr>
              <a:t>Mean Pixel Distribution</a:t>
            </a:r>
            <a:endParaRPr sz="1300" u="sng">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300">
                <a:solidFill>
                  <a:schemeClr val="dk1"/>
                </a:solidFill>
                <a:latin typeface="Albert Sans"/>
                <a:ea typeface="Albert Sans"/>
                <a:cs typeface="Albert Sans"/>
                <a:sym typeface="Albert Sans"/>
              </a:rPr>
              <a:t>Checking the mean pixel and standard deviation.</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372" name="Google Shape;372;p32"/>
          <p:cNvSpPr txBox="1"/>
          <p:nvPr/>
        </p:nvSpPr>
        <p:spPr>
          <a:xfrm>
            <a:off x="4408525" y="706725"/>
            <a:ext cx="4185300" cy="7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Albert Sans"/>
                <a:ea typeface="Albert Sans"/>
                <a:cs typeface="Albert Sans"/>
                <a:sym typeface="Albert Sans"/>
              </a:rPr>
              <a:t>Things observed</a:t>
            </a:r>
            <a:endParaRPr sz="1300" u="sng">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u="sng">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Overall, the mean image is not as clear here.</a:t>
            </a:r>
            <a:endParaRPr>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3"/>
          <p:cNvSpPr txBox="1"/>
          <p:nvPr>
            <p:ph type="title"/>
          </p:nvPr>
        </p:nvSpPr>
        <p:spPr>
          <a:xfrm>
            <a:off x="756450" y="2267625"/>
            <a:ext cx="6368700" cy="6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Application Of GAN + GAN Architecture</a:t>
            </a:r>
            <a:endParaRPr sz="2500"/>
          </a:p>
        </p:txBody>
      </p:sp>
      <p:sp>
        <p:nvSpPr>
          <p:cNvPr id="378" name="Google Shape;378;p33"/>
          <p:cNvSpPr txBox="1"/>
          <p:nvPr>
            <p:ph idx="2" type="title"/>
          </p:nvPr>
        </p:nvSpPr>
        <p:spPr>
          <a:xfrm>
            <a:off x="909050" y="11627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 </a:t>
            </a:r>
            <a:endParaRPr/>
          </a:p>
        </p:txBody>
      </p:sp>
      <p:sp>
        <p:nvSpPr>
          <p:cNvPr id="379" name="Google Shape;379;p33"/>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3"/>
          <p:cNvGrpSpPr/>
          <p:nvPr/>
        </p:nvGrpSpPr>
        <p:grpSpPr>
          <a:xfrm>
            <a:off x="7125139" y="2016949"/>
            <a:ext cx="554809" cy="554809"/>
            <a:chOff x="5724800" y="2169125"/>
            <a:chExt cx="587100" cy="587100"/>
          </a:xfrm>
        </p:grpSpPr>
        <p:sp>
          <p:nvSpPr>
            <p:cNvPr id="383" name="Google Shape;383;p33"/>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3"/>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3"/>
          <p:cNvGrpSpPr/>
          <p:nvPr/>
        </p:nvGrpSpPr>
        <p:grpSpPr>
          <a:xfrm>
            <a:off x="7125145" y="772239"/>
            <a:ext cx="835737" cy="835737"/>
            <a:chOff x="6810900" y="2169125"/>
            <a:chExt cx="587100" cy="587100"/>
          </a:xfrm>
        </p:grpSpPr>
        <p:sp>
          <p:nvSpPr>
            <p:cNvPr id="388" name="Google Shape;388;p33"/>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3"/>
            <p:cNvGrpSpPr/>
            <p:nvPr/>
          </p:nvGrpSpPr>
          <p:grpSpPr>
            <a:xfrm>
              <a:off x="6972327" y="2333833"/>
              <a:ext cx="260615" cy="258080"/>
              <a:chOff x="-37385100" y="3949908"/>
              <a:chExt cx="321350" cy="318225"/>
            </a:xfrm>
          </p:grpSpPr>
          <p:sp>
            <p:nvSpPr>
              <p:cNvPr id="391" name="Google Shape;391;p3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type="title"/>
          </p:nvPr>
        </p:nvSpPr>
        <p:spPr>
          <a:xfrm>
            <a:off x="715050" y="1226088"/>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98" name="Google Shape;398;p34"/>
          <p:cNvSpPr txBox="1"/>
          <p:nvPr>
            <p:ph idx="1" type="subTitle"/>
          </p:nvPr>
        </p:nvSpPr>
        <p:spPr>
          <a:xfrm>
            <a:off x="1364250" y="1226088"/>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DCGAN</a:t>
            </a:r>
            <a:endParaRPr/>
          </a:p>
        </p:txBody>
      </p:sp>
      <p:sp>
        <p:nvSpPr>
          <p:cNvPr id="399" name="Google Shape;399;p34"/>
          <p:cNvSpPr txBox="1"/>
          <p:nvPr>
            <p:ph idx="2" type="title"/>
          </p:nvPr>
        </p:nvSpPr>
        <p:spPr>
          <a:xfrm>
            <a:off x="665250" y="3359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Of GAN</a:t>
            </a:r>
            <a:endParaRPr/>
          </a:p>
        </p:txBody>
      </p:sp>
      <p:sp>
        <p:nvSpPr>
          <p:cNvPr id="400" name="Google Shape;400;p34"/>
          <p:cNvSpPr txBox="1"/>
          <p:nvPr>
            <p:ph idx="3" type="title"/>
          </p:nvPr>
        </p:nvSpPr>
        <p:spPr>
          <a:xfrm>
            <a:off x="715050" y="1749888"/>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01" name="Google Shape;401;p34"/>
          <p:cNvSpPr txBox="1"/>
          <p:nvPr>
            <p:ph idx="4" type="subTitle"/>
          </p:nvPr>
        </p:nvSpPr>
        <p:spPr>
          <a:xfrm>
            <a:off x="1364250" y="1749888"/>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CGAN</a:t>
            </a:r>
            <a:endParaRPr/>
          </a:p>
        </p:txBody>
      </p:sp>
      <p:sp>
        <p:nvSpPr>
          <p:cNvPr id="402" name="Google Shape;402;p34"/>
          <p:cNvSpPr txBox="1"/>
          <p:nvPr>
            <p:ph idx="5" type="title"/>
          </p:nvPr>
        </p:nvSpPr>
        <p:spPr>
          <a:xfrm>
            <a:off x="715050" y="2273688"/>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03" name="Google Shape;403;p34"/>
          <p:cNvSpPr txBox="1"/>
          <p:nvPr>
            <p:ph idx="6" type="subTitle"/>
          </p:nvPr>
        </p:nvSpPr>
        <p:spPr>
          <a:xfrm>
            <a:off x="1364250" y="2247200"/>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WGAN</a:t>
            </a:r>
            <a:endParaRPr/>
          </a:p>
        </p:txBody>
      </p:sp>
      <p:sp>
        <p:nvSpPr>
          <p:cNvPr id="404" name="Google Shape;404;p34"/>
          <p:cNvSpPr txBox="1"/>
          <p:nvPr>
            <p:ph idx="7" type="title"/>
          </p:nvPr>
        </p:nvSpPr>
        <p:spPr>
          <a:xfrm>
            <a:off x="715050" y="2797488"/>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05" name="Google Shape;405;p34"/>
          <p:cNvSpPr txBox="1"/>
          <p:nvPr>
            <p:ph idx="8" type="subTitle"/>
          </p:nvPr>
        </p:nvSpPr>
        <p:spPr>
          <a:xfrm>
            <a:off x="1364250" y="2797488"/>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SAGAN</a:t>
            </a:r>
            <a:endParaRPr/>
          </a:p>
        </p:txBody>
      </p:sp>
      <p:sp>
        <p:nvSpPr>
          <p:cNvPr id="406" name="Google Shape;406;p34"/>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34"/>
          <p:cNvGrpSpPr/>
          <p:nvPr/>
        </p:nvGrpSpPr>
        <p:grpSpPr>
          <a:xfrm>
            <a:off x="7227765" y="3547301"/>
            <a:ext cx="835737" cy="835737"/>
            <a:chOff x="7774163" y="804325"/>
            <a:chExt cx="587100" cy="587100"/>
          </a:xfrm>
        </p:grpSpPr>
        <p:sp>
          <p:nvSpPr>
            <p:cNvPr id="408" name="Google Shape;408;p34"/>
            <p:cNvSpPr/>
            <p:nvPr/>
          </p:nvSpPr>
          <p:spPr>
            <a:xfrm>
              <a:off x="7774163" y="8043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7845113" y="8752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34"/>
            <p:cNvGrpSpPr/>
            <p:nvPr/>
          </p:nvGrpSpPr>
          <p:grpSpPr>
            <a:xfrm>
              <a:off x="7941423" y="971571"/>
              <a:ext cx="252594" cy="252615"/>
              <a:chOff x="-44924250" y="3206000"/>
              <a:chExt cx="300100" cy="300125"/>
            </a:xfrm>
          </p:grpSpPr>
          <p:sp>
            <p:nvSpPr>
              <p:cNvPr id="411" name="Google Shape;411;p3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6" name="Google Shape;416;p34"/>
          <p:cNvSpPr/>
          <p:nvPr/>
        </p:nvSpPr>
        <p:spPr>
          <a:xfrm>
            <a:off x="6853075" y="27209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7039975" y="28882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4"/>
          <p:cNvGrpSpPr/>
          <p:nvPr/>
        </p:nvGrpSpPr>
        <p:grpSpPr>
          <a:xfrm>
            <a:off x="7508689" y="2542325"/>
            <a:ext cx="554809" cy="554809"/>
            <a:chOff x="5724800" y="2169125"/>
            <a:chExt cx="587100" cy="587100"/>
          </a:xfrm>
        </p:grpSpPr>
        <p:sp>
          <p:nvSpPr>
            <p:cNvPr id="419" name="Google Shape;419;p34"/>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5795750" y="2240075"/>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4"/>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idx="2" type="title"/>
          </p:nvPr>
        </p:nvSpPr>
        <p:spPr>
          <a:xfrm>
            <a:off x="1016075" y="21152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DCGAN</a:t>
            </a:r>
            <a:r>
              <a:rPr lang="en"/>
              <a:t> </a:t>
            </a:r>
            <a:endParaRPr/>
          </a:p>
        </p:txBody>
      </p:sp>
      <p:sp>
        <p:nvSpPr>
          <p:cNvPr id="428" name="Google Shape;428;p35"/>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5"/>
          <p:cNvGrpSpPr/>
          <p:nvPr/>
        </p:nvGrpSpPr>
        <p:grpSpPr>
          <a:xfrm>
            <a:off x="7125139" y="2016949"/>
            <a:ext cx="554809" cy="554809"/>
            <a:chOff x="5724800" y="2169125"/>
            <a:chExt cx="587100" cy="587100"/>
          </a:xfrm>
        </p:grpSpPr>
        <p:sp>
          <p:nvSpPr>
            <p:cNvPr id="432" name="Google Shape;432;p35"/>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5"/>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5"/>
          <p:cNvGrpSpPr/>
          <p:nvPr/>
        </p:nvGrpSpPr>
        <p:grpSpPr>
          <a:xfrm>
            <a:off x="7125145" y="772239"/>
            <a:ext cx="835737" cy="835737"/>
            <a:chOff x="6810900" y="2169125"/>
            <a:chExt cx="587100" cy="587100"/>
          </a:xfrm>
        </p:grpSpPr>
        <p:sp>
          <p:nvSpPr>
            <p:cNvPr id="437" name="Google Shape;437;p35"/>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5"/>
            <p:cNvGrpSpPr/>
            <p:nvPr/>
          </p:nvGrpSpPr>
          <p:grpSpPr>
            <a:xfrm>
              <a:off x="6972327" y="2333833"/>
              <a:ext cx="260615" cy="258080"/>
              <a:chOff x="-37385100" y="3949908"/>
              <a:chExt cx="321350" cy="318225"/>
            </a:xfrm>
          </p:grpSpPr>
          <p:sp>
            <p:nvSpPr>
              <p:cNvPr id="440" name="Google Shape;440;p3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txBox="1"/>
          <p:nvPr>
            <p:ph idx="2" type="title"/>
          </p:nvPr>
        </p:nvSpPr>
        <p:spPr>
          <a:xfrm>
            <a:off x="665250" y="3359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a:t>
            </a:r>
            <a:endParaRPr/>
          </a:p>
        </p:txBody>
      </p:sp>
      <p:sp>
        <p:nvSpPr>
          <p:cNvPr id="447" name="Google Shape;447;p36"/>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36"/>
          <p:cNvPicPr preferRelativeResize="0"/>
          <p:nvPr/>
        </p:nvPicPr>
        <p:blipFill>
          <a:blip r:embed="rId3">
            <a:alphaModFix/>
          </a:blip>
          <a:stretch>
            <a:fillRect/>
          </a:stretch>
        </p:blipFill>
        <p:spPr>
          <a:xfrm>
            <a:off x="739300" y="1078775"/>
            <a:ext cx="6112248" cy="1444725"/>
          </a:xfrm>
          <a:prstGeom prst="rect">
            <a:avLst/>
          </a:prstGeom>
          <a:noFill/>
          <a:ln>
            <a:noFill/>
          </a:ln>
        </p:spPr>
      </p:pic>
      <p:pic>
        <p:nvPicPr>
          <p:cNvPr id="450" name="Google Shape;450;p36"/>
          <p:cNvPicPr preferRelativeResize="0"/>
          <p:nvPr/>
        </p:nvPicPr>
        <p:blipFill>
          <a:blip r:embed="rId4">
            <a:alphaModFix/>
          </a:blip>
          <a:stretch>
            <a:fillRect/>
          </a:stretch>
        </p:blipFill>
        <p:spPr>
          <a:xfrm>
            <a:off x="739300" y="2656250"/>
            <a:ext cx="3062816" cy="166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ph idx="2" type="title"/>
          </p:nvPr>
        </p:nvSpPr>
        <p:spPr>
          <a:xfrm>
            <a:off x="665250" y="2572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(Model 1)</a:t>
            </a:r>
            <a:endParaRPr/>
          </a:p>
        </p:txBody>
      </p:sp>
      <p:sp>
        <p:nvSpPr>
          <p:cNvPr id="456" name="Google Shape;456;p37"/>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37"/>
          <p:cNvPicPr preferRelativeResize="0"/>
          <p:nvPr/>
        </p:nvPicPr>
        <p:blipFill>
          <a:blip r:embed="rId3">
            <a:alphaModFix/>
          </a:blip>
          <a:stretch>
            <a:fillRect/>
          </a:stretch>
        </p:blipFill>
        <p:spPr>
          <a:xfrm>
            <a:off x="368750" y="1000100"/>
            <a:ext cx="3320359" cy="3838600"/>
          </a:xfrm>
          <a:prstGeom prst="rect">
            <a:avLst/>
          </a:prstGeom>
          <a:noFill/>
          <a:ln>
            <a:noFill/>
          </a:ln>
        </p:spPr>
      </p:pic>
      <p:pic>
        <p:nvPicPr>
          <p:cNvPr id="459" name="Google Shape;459;p37"/>
          <p:cNvPicPr preferRelativeResize="0"/>
          <p:nvPr/>
        </p:nvPicPr>
        <p:blipFill>
          <a:blip r:embed="rId4">
            <a:alphaModFix/>
          </a:blip>
          <a:stretch>
            <a:fillRect/>
          </a:stretch>
        </p:blipFill>
        <p:spPr>
          <a:xfrm>
            <a:off x="3900497" y="1030350"/>
            <a:ext cx="4039587" cy="37781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8"/>
          <p:cNvSpPr txBox="1"/>
          <p:nvPr>
            <p:ph idx="2" type="title"/>
          </p:nvPr>
        </p:nvSpPr>
        <p:spPr>
          <a:xfrm>
            <a:off x="665250" y="2572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(Model 1)</a:t>
            </a:r>
            <a:endParaRPr/>
          </a:p>
        </p:txBody>
      </p:sp>
      <p:sp>
        <p:nvSpPr>
          <p:cNvPr id="465" name="Google Shape;465;p38"/>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38"/>
          <p:cNvPicPr preferRelativeResize="0"/>
          <p:nvPr/>
        </p:nvPicPr>
        <p:blipFill>
          <a:blip r:embed="rId3">
            <a:alphaModFix/>
          </a:blip>
          <a:stretch>
            <a:fillRect/>
          </a:stretch>
        </p:blipFill>
        <p:spPr>
          <a:xfrm>
            <a:off x="997675" y="882075"/>
            <a:ext cx="6761325" cy="799725"/>
          </a:xfrm>
          <a:prstGeom prst="rect">
            <a:avLst/>
          </a:prstGeom>
          <a:noFill/>
          <a:ln>
            <a:noFill/>
          </a:ln>
        </p:spPr>
      </p:pic>
      <p:pic>
        <p:nvPicPr>
          <p:cNvPr id="467" name="Google Shape;467;p38"/>
          <p:cNvPicPr preferRelativeResize="0"/>
          <p:nvPr/>
        </p:nvPicPr>
        <p:blipFill>
          <a:blip r:embed="rId4">
            <a:alphaModFix/>
          </a:blip>
          <a:stretch>
            <a:fillRect/>
          </a:stretch>
        </p:blipFill>
        <p:spPr>
          <a:xfrm>
            <a:off x="498488" y="1809350"/>
            <a:ext cx="3604925" cy="1977700"/>
          </a:xfrm>
          <a:prstGeom prst="rect">
            <a:avLst/>
          </a:prstGeom>
          <a:noFill/>
          <a:ln>
            <a:noFill/>
          </a:ln>
        </p:spPr>
      </p:pic>
      <p:sp>
        <p:nvSpPr>
          <p:cNvPr id="468" name="Google Shape;468;p38"/>
          <p:cNvSpPr txBox="1"/>
          <p:nvPr/>
        </p:nvSpPr>
        <p:spPr>
          <a:xfrm>
            <a:off x="4392700" y="1809400"/>
            <a:ext cx="3670800" cy="19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Albert Sans"/>
                <a:ea typeface="Albert Sans"/>
                <a:cs typeface="Albert Sans"/>
                <a:sym typeface="Albert Sans"/>
              </a:rPr>
              <a:t>Discriminator loss</a:t>
            </a:r>
            <a:endParaRPr u="sng">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For the discriminator loss, it starts relatively low and rises quickly and continues to increase steadily as the epochs increases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u="sng">
                <a:solidFill>
                  <a:schemeClr val="dk1"/>
                </a:solidFill>
                <a:latin typeface="Albert Sans"/>
                <a:ea typeface="Albert Sans"/>
                <a:cs typeface="Albert Sans"/>
                <a:sym typeface="Albert Sans"/>
              </a:rPr>
              <a:t>Generator loss</a:t>
            </a:r>
            <a:endParaRPr u="sng">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For the generator loss, it increases with a spike and drops and proceeded to increase slowly</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 FID Score of 53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 KID Score is 0.04</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Both are not too good, let us see if we can improve</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469" name="Google Shape;469;p38"/>
          <p:cNvSpPr txBox="1"/>
          <p:nvPr/>
        </p:nvSpPr>
        <p:spPr>
          <a:xfrm>
            <a:off x="139150" y="4021650"/>
            <a:ext cx="438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Generally, we can tell most of the animal images like deer, dog but cars and ships images are not produced</a:t>
            </a:r>
            <a:endParaRPr sz="1200"/>
          </a:p>
          <a:p>
            <a:pPr indent="0" lvl="0" marL="0" rtl="0" algn="l">
              <a:spcBef>
                <a:spcPts val="0"/>
              </a:spcBef>
              <a:spcAft>
                <a:spcPts val="0"/>
              </a:spcAft>
              <a:buNone/>
            </a:pPr>
            <a:r>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9"/>
          <p:cNvSpPr txBox="1"/>
          <p:nvPr>
            <p:ph idx="2" type="title"/>
          </p:nvPr>
        </p:nvSpPr>
        <p:spPr>
          <a:xfrm>
            <a:off x="665250" y="2572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(Model 2)</a:t>
            </a:r>
            <a:endParaRPr/>
          </a:p>
        </p:txBody>
      </p:sp>
      <p:sp>
        <p:nvSpPr>
          <p:cNvPr id="475" name="Google Shape;475;p39"/>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7" name="Google Shape;477;p39"/>
          <p:cNvPicPr preferRelativeResize="0"/>
          <p:nvPr/>
        </p:nvPicPr>
        <p:blipFill>
          <a:blip r:embed="rId3">
            <a:alphaModFix/>
          </a:blip>
          <a:stretch>
            <a:fillRect/>
          </a:stretch>
        </p:blipFill>
        <p:spPr>
          <a:xfrm>
            <a:off x="805225" y="921425"/>
            <a:ext cx="3840347" cy="3917272"/>
          </a:xfrm>
          <a:prstGeom prst="rect">
            <a:avLst/>
          </a:prstGeom>
          <a:noFill/>
          <a:ln>
            <a:noFill/>
          </a:ln>
        </p:spPr>
      </p:pic>
      <p:pic>
        <p:nvPicPr>
          <p:cNvPr id="478" name="Google Shape;478;p39"/>
          <p:cNvPicPr preferRelativeResize="0"/>
          <p:nvPr/>
        </p:nvPicPr>
        <p:blipFill>
          <a:blip r:embed="rId4">
            <a:alphaModFix/>
          </a:blip>
          <a:stretch>
            <a:fillRect/>
          </a:stretch>
        </p:blipFill>
        <p:spPr>
          <a:xfrm>
            <a:off x="5129747" y="921425"/>
            <a:ext cx="2282602" cy="39172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0"/>
          <p:cNvSpPr txBox="1"/>
          <p:nvPr>
            <p:ph idx="2" type="title"/>
          </p:nvPr>
        </p:nvSpPr>
        <p:spPr>
          <a:xfrm>
            <a:off x="665250" y="2572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(Model 2)</a:t>
            </a:r>
            <a:endParaRPr/>
          </a:p>
        </p:txBody>
      </p:sp>
      <p:sp>
        <p:nvSpPr>
          <p:cNvPr id="484" name="Google Shape;484;p40"/>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40"/>
          <p:cNvPicPr preferRelativeResize="0"/>
          <p:nvPr/>
        </p:nvPicPr>
        <p:blipFill>
          <a:blip r:embed="rId3">
            <a:alphaModFix/>
          </a:blip>
          <a:stretch>
            <a:fillRect/>
          </a:stretch>
        </p:blipFill>
        <p:spPr>
          <a:xfrm>
            <a:off x="183625" y="1845898"/>
            <a:ext cx="4107949" cy="2314000"/>
          </a:xfrm>
          <a:prstGeom prst="rect">
            <a:avLst/>
          </a:prstGeom>
          <a:noFill/>
          <a:ln>
            <a:noFill/>
          </a:ln>
        </p:spPr>
      </p:pic>
      <p:pic>
        <p:nvPicPr>
          <p:cNvPr id="487" name="Google Shape;487;p40"/>
          <p:cNvPicPr preferRelativeResize="0"/>
          <p:nvPr/>
        </p:nvPicPr>
        <p:blipFill>
          <a:blip r:embed="rId4">
            <a:alphaModFix/>
          </a:blip>
          <a:stretch>
            <a:fillRect/>
          </a:stretch>
        </p:blipFill>
        <p:spPr>
          <a:xfrm>
            <a:off x="1602500" y="843250"/>
            <a:ext cx="5182725" cy="924475"/>
          </a:xfrm>
          <a:prstGeom prst="rect">
            <a:avLst/>
          </a:prstGeom>
          <a:noFill/>
          <a:ln>
            <a:noFill/>
          </a:ln>
        </p:spPr>
      </p:pic>
      <p:sp>
        <p:nvSpPr>
          <p:cNvPr id="488" name="Google Shape;488;p40"/>
          <p:cNvSpPr txBox="1"/>
          <p:nvPr/>
        </p:nvSpPr>
        <p:spPr>
          <a:xfrm>
            <a:off x="4715600" y="1845900"/>
            <a:ext cx="38247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mains around there</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increases with a spike and drops and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54</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0.04</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It did not improve from the previous model, let us keep trying</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
        <p:nvSpPr>
          <p:cNvPr id="489" name="Google Shape;489;p40"/>
          <p:cNvSpPr txBox="1"/>
          <p:nvPr/>
        </p:nvSpPr>
        <p:spPr>
          <a:xfrm>
            <a:off x="117700" y="4238075"/>
            <a:ext cx="483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lbert Sans"/>
                <a:ea typeface="Albert Sans"/>
                <a:cs typeface="Albert Sans"/>
                <a:sym typeface="Albert Sans"/>
              </a:rPr>
              <a:t>Similar to above, we can tell most of the animal images like deer, dog but cars and ships images are not </a:t>
            </a:r>
            <a:r>
              <a:rPr lang="en" sz="1200">
                <a:latin typeface="Albert Sans"/>
                <a:ea typeface="Albert Sans"/>
                <a:cs typeface="Albert Sans"/>
                <a:sym typeface="Albert Sans"/>
              </a:rPr>
              <a:t>produced</a:t>
            </a:r>
            <a:endParaRPr sz="1200">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1"/>
          <p:cNvSpPr txBox="1"/>
          <p:nvPr>
            <p:ph idx="2" type="title"/>
          </p:nvPr>
        </p:nvSpPr>
        <p:spPr>
          <a:xfrm>
            <a:off x="665250" y="-6425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DCGAN (Model 3)</a:t>
            </a:r>
            <a:endParaRPr sz="2600"/>
          </a:p>
        </p:txBody>
      </p:sp>
      <p:sp>
        <p:nvSpPr>
          <p:cNvPr id="495" name="Google Shape;495;p41"/>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41"/>
          <p:cNvPicPr preferRelativeResize="0"/>
          <p:nvPr/>
        </p:nvPicPr>
        <p:blipFill>
          <a:blip r:embed="rId3">
            <a:alphaModFix/>
          </a:blip>
          <a:stretch>
            <a:fillRect/>
          </a:stretch>
        </p:blipFill>
        <p:spPr>
          <a:xfrm>
            <a:off x="665250" y="921425"/>
            <a:ext cx="3257129" cy="3917274"/>
          </a:xfrm>
          <a:prstGeom prst="rect">
            <a:avLst/>
          </a:prstGeom>
          <a:noFill/>
          <a:ln>
            <a:noFill/>
          </a:ln>
        </p:spPr>
      </p:pic>
      <p:pic>
        <p:nvPicPr>
          <p:cNvPr id="498" name="Google Shape;498;p41"/>
          <p:cNvPicPr preferRelativeResize="0"/>
          <p:nvPr/>
        </p:nvPicPr>
        <p:blipFill>
          <a:blip r:embed="rId4">
            <a:alphaModFix/>
          </a:blip>
          <a:stretch>
            <a:fillRect/>
          </a:stretch>
        </p:blipFill>
        <p:spPr>
          <a:xfrm>
            <a:off x="4203197" y="1007050"/>
            <a:ext cx="4544924" cy="3613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type="title"/>
          </p:nvPr>
        </p:nvSpPr>
        <p:spPr>
          <a:xfrm>
            <a:off x="665300" y="1000100"/>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0" name="Google Shape;240;p24"/>
          <p:cNvSpPr txBox="1"/>
          <p:nvPr>
            <p:ph idx="1" type="subTitle"/>
          </p:nvPr>
        </p:nvSpPr>
        <p:spPr>
          <a:xfrm>
            <a:off x="1314500" y="1000100"/>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 Research &amp; Feature Engineering</a:t>
            </a:r>
            <a:endParaRPr/>
          </a:p>
        </p:txBody>
      </p:sp>
      <p:sp>
        <p:nvSpPr>
          <p:cNvPr id="241" name="Google Shape;241;p24"/>
          <p:cNvSpPr txBox="1"/>
          <p:nvPr>
            <p:ph idx="2" type="title"/>
          </p:nvPr>
        </p:nvSpPr>
        <p:spPr>
          <a:xfrm>
            <a:off x="665250" y="3359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42" name="Google Shape;242;p24"/>
          <p:cNvSpPr txBox="1"/>
          <p:nvPr>
            <p:ph idx="3" type="title"/>
          </p:nvPr>
        </p:nvSpPr>
        <p:spPr>
          <a:xfrm>
            <a:off x="665300" y="1523900"/>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3" name="Google Shape;243;p24"/>
          <p:cNvSpPr txBox="1"/>
          <p:nvPr>
            <p:ph idx="4" type="subTitle"/>
          </p:nvPr>
        </p:nvSpPr>
        <p:spPr>
          <a:xfrm>
            <a:off x="1314500" y="1523900"/>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244" name="Google Shape;244;p24"/>
          <p:cNvSpPr txBox="1"/>
          <p:nvPr>
            <p:ph idx="5" type="title"/>
          </p:nvPr>
        </p:nvSpPr>
        <p:spPr>
          <a:xfrm>
            <a:off x="665300" y="2047700"/>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5" name="Google Shape;245;p24"/>
          <p:cNvSpPr txBox="1"/>
          <p:nvPr>
            <p:ph idx="6" type="subTitle"/>
          </p:nvPr>
        </p:nvSpPr>
        <p:spPr>
          <a:xfrm>
            <a:off x="1314500" y="2021213"/>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 of GAN </a:t>
            </a:r>
            <a:endParaRPr/>
          </a:p>
        </p:txBody>
      </p:sp>
      <p:sp>
        <p:nvSpPr>
          <p:cNvPr id="246" name="Google Shape;246;p24"/>
          <p:cNvSpPr txBox="1"/>
          <p:nvPr>
            <p:ph idx="7" type="title"/>
          </p:nvPr>
        </p:nvSpPr>
        <p:spPr>
          <a:xfrm>
            <a:off x="665300" y="2571500"/>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7" name="Google Shape;247;p24"/>
          <p:cNvSpPr txBox="1"/>
          <p:nvPr>
            <p:ph idx="8" type="subTitle"/>
          </p:nvPr>
        </p:nvSpPr>
        <p:spPr>
          <a:xfrm>
            <a:off x="1314500" y="2571500"/>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GAN Architectures</a:t>
            </a:r>
            <a:endParaRPr/>
          </a:p>
        </p:txBody>
      </p:sp>
      <p:sp>
        <p:nvSpPr>
          <p:cNvPr id="248" name="Google Shape;248;p24"/>
          <p:cNvSpPr txBox="1"/>
          <p:nvPr>
            <p:ph idx="9" type="title"/>
          </p:nvPr>
        </p:nvSpPr>
        <p:spPr>
          <a:xfrm>
            <a:off x="665300" y="3095300"/>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49" name="Google Shape;249;p24"/>
          <p:cNvSpPr txBox="1"/>
          <p:nvPr>
            <p:ph idx="13" type="subTitle"/>
          </p:nvPr>
        </p:nvSpPr>
        <p:spPr>
          <a:xfrm>
            <a:off x="1314500" y="3095300"/>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250" name="Google Shape;250;p24"/>
          <p:cNvSpPr txBox="1"/>
          <p:nvPr>
            <p:ph idx="14" type="title"/>
          </p:nvPr>
        </p:nvSpPr>
        <p:spPr>
          <a:xfrm>
            <a:off x="665300" y="3619100"/>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51" name="Google Shape;251;p24"/>
          <p:cNvSpPr txBox="1"/>
          <p:nvPr>
            <p:ph idx="15" type="subTitle"/>
          </p:nvPr>
        </p:nvSpPr>
        <p:spPr>
          <a:xfrm>
            <a:off x="1314500" y="3591750"/>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Improvement</a:t>
            </a:r>
            <a:endParaRPr/>
          </a:p>
        </p:txBody>
      </p:sp>
      <p:sp>
        <p:nvSpPr>
          <p:cNvPr id="252" name="Google Shape;252;p24"/>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4"/>
          <p:cNvGrpSpPr/>
          <p:nvPr/>
        </p:nvGrpSpPr>
        <p:grpSpPr>
          <a:xfrm>
            <a:off x="7227765" y="3547301"/>
            <a:ext cx="835737" cy="835737"/>
            <a:chOff x="7774163" y="804325"/>
            <a:chExt cx="587100" cy="587100"/>
          </a:xfrm>
        </p:grpSpPr>
        <p:sp>
          <p:nvSpPr>
            <p:cNvPr id="254" name="Google Shape;254;p24"/>
            <p:cNvSpPr/>
            <p:nvPr/>
          </p:nvSpPr>
          <p:spPr>
            <a:xfrm>
              <a:off x="7774163" y="8043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7845113" y="8752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4"/>
            <p:cNvGrpSpPr/>
            <p:nvPr/>
          </p:nvGrpSpPr>
          <p:grpSpPr>
            <a:xfrm>
              <a:off x="7941423" y="971571"/>
              <a:ext cx="252594" cy="252615"/>
              <a:chOff x="-44924250" y="3206000"/>
              <a:chExt cx="300100" cy="300125"/>
            </a:xfrm>
          </p:grpSpPr>
          <p:sp>
            <p:nvSpPr>
              <p:cNvPr id="257" name="Google Shape;257;p2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2" name="Google Shape;262;p24"/>
          <p:cNvSpPr/>
          <p:nvPr/>
        </p:nvSpPr>
        <p:spPr>
          <a:xfrm>
            <a:off x="6853075" y="27209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7039975" y="28882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24"/>
          <p:cNvGrpSpPr/>
          <p:nvPr/>
        </p:nvGrpSpPr>
        <p:grpSpPr>
          <a:xfrm>
            <a:off x="7508689" y="2542325"/>
            <a:ext cx="554809" cy="554809"/>
            <a:chOff x="5724800" y="2169125"/>
            <a:chExt cx="587100" cy="587100"/>
          </a:xfrm>
        </p:grpSpPr>
        <p:sp>
          <p:nvSpPr>
            <p:cNvPr id="265" name="Google Shape;265;p24"/>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5795750" y="2240075"/>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4"/>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txBox="1"/>
          <p:nvPr>
            <p:ph idx="14" type="title"/>
          </p:nvPr>
        </p:nvSpPr>
        <p:spPr>
          <a:xfrm>
            <a:off x="665300" y="4195850"/>
            <a:ext cx="6492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70" name="Google Shape;270;p24"/>
          <p:cNvSpPr txBox="1"/>
          <p:nvPr>
            <p:ph idx="15" type="subTitle"/>
          </p:nvPr>
        </p:nvSpPr>
        <p:spPr>
          <a:xfrm>
            <a:off x="1314500" y="4142900"/>
            <a:ext cx="70647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2"/>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42"/>
          <p:cNvPicPr preferRelativeResize="0"/>
          <p:nvPr/>
        </p:nvPicPr>
        <p:blipFill>
          <a:blip r:embed="rId3">
            <a:alphaModFix/>
          </a:blip>
          <a:stretch>
            <a:fillRect/>
          </a:stretch>
        </p:blipFill>
        <p:spPr>
          <a:xfrm>
            <a:off x="216600" y="1867988"/>
            <a:ext cx="4556599" cy="2522951"/>
          </a:xfrm>
          <a:prstGeom prst="rect">
            <a:avLst/>
          </a:prstGeom>
          <a:noFill/>
          <a:ln>
            <a:noFill/>
          </a:ln>
        </p:spPr>
      </p:pic>
      <p:sp>
        <p:nvSpPr>
          <p:cNvPr id="506" name="Google Shape;506;p42"/>
          <p:cNvSpPr txBox="1"/>
          <p:nvPr>
            <p:ph idx="2" type="title"/>
          </p:nvPr>
        </p:nvSpPr>
        <p:spPr>
          <a:xfrm>
            <a:off x="715050" y="10737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(Model 3)</a:t>
            </a:r>
            <a:endParaRPr/>
          </a:p>
        </p:txBody>
      </p:sp>
      <p:pic>
        <p:nvPicPr>
          <p:cNvPr id="507" name="Google Shape;507;p42"/>
          <p:cNvPicPr preferRelativeResize="0"/>
          <p:nvPr/>
        </p:nvPicPr>
        <p:blipFill>
          <a:blip r:embed="rId4">
            <a:alphaModFix/>
          </a:blip>
          <a:stretch>
            <a:fillRect/>
          </a:stretch>
        </p:blipFill>
        <p:spPr>
          <a:xfrm>
            <a:off x="2354275" y="685925"/>
            <a:ext cx="4291801" cy="1066125"/>
          </a:xfrm>
          <a:prstGeom prst="rect">
            <a:avLst/>
          </a:prstGeom>
          <a:noFill/>
          <a:ln>
            <a:noFill/>
          </a:ln>
        </p:spPr>
      </p:pic>
      <p:sp>
        <p:nvSpPr>
          <p:cNvPr id="508" name="Google Shape;508;p42"/>
          <p:cNvSpPr txBox="1"/>
          <p:nvPr/>
        </p:nvSpPr>
        <p:spPr>
          <a:xfrm>
            <a:off x="5072875" y="1888750"/>
            <a:ext cx="3824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rises quickly and continues to increase steadily as the epochs increases</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increases with a spike and drops and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47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0.03</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It improved further compared to the previous two models</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
        <p:nvSpPr>
          <p:cNvPr id="509" name="Google Shape;509;p42"/>
          <p:cNvSpPr txBox="1"/>
          <p:nvPr/>
        </p:nvSpPr>
        <p:spPr>
          <a:xfrm>
            <a:off x="93550" y="4390950"/>
            <a:ext cx="480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lbert Sans"/>
                <a:ea typeface="Albert Sans"/>
                <a:cs typeface="Albert Sans"/>
                <a:sym typeface="Albert Sans"/>
              </a:rPr>
              <a:t>Generally, we can tell most of the animal images like deer, dog and cars and ships are able to be seen</a:t>
            </a:r>
            <a:endParaRPr sz="1200">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3"/>
          <p:cNvSpPr txBox="1"/>
          <p:nvPr>
            <p:ph idx="2" type="title"/>
          </p:nvPr>
        </p:nvSpPr>
        <p:spPr>
          <a:xfrm>
            <a:off x="665250" y="2572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(Model 4)</a:t>
            </a:r>
            <a:endParaRPr/>
          </a:p>
        </p:txBody>
      </p:sp>
      <p:sp>
        <p:nvSpPr>
          <p:cNvPr id="515" name="Google Shape;515;p43"/>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3"/>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 name="Google Shape;517;p43"/>
          <p:cNvPicPr preferRelativeResize="0"/>
          <p:nvPr/>
        </p:nvPicPr>
        <p:blipFill>
          <a:blip r:embed="rId3">
            <a:alphaModFix/>
          </a:blip>
          <a:stretch>
            <a:fillRect/>
          </a:stretch>
        </p:blipFill>
        <p:spPr>
          <a:xfrm>
            <a:off x="837350" y="795550"/>
            <a:ext cx="3038608" cy="4155301"/>
          </a:xfrm>
          <a:prstGeom prst="rect">
            <a:avLst/>
          </a:prstGeom>
          <a:noFill/>
          <a:ln>
            <a:noFill/>
          </a:ln>
        </p:spPr>
      </p:pic>
      <p:pic>
        <p:nvPicPr>
          <p:cNvPr id="518" name="Google Shape;518;p43"/>
          <p:cNvPicPr preferRelativeResize="0"/>
          <p:nvPr/>
        </p:nvPicPr>
        <p:blipFill>
          <a:blip r:embed="rId4">
            <a:alphaModFix/>
          </a:blip>
          <a:stretch>
            <a:fillRect/>
          </a:stretch>
        </p:blipFill>
        <p:spPr>
          <a:xfrm>
            <a:off x="4212845" y="795550"/>
            <a:ext cx="4462774" cy="39562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4"/>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txBox="1"/>
          <p:nvPr>
            <p:ph idx="2" type="title"/>
          </p:nvPr>
        </p:nvSpPr>
        <p:spPr>
          <a:xfrm>
            <a:off x="715050" y="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(Model 4)</a:t>
            </a:r>
            <a:endParaRPr/>
          </a:p>
        </p:txBody>
      </p:sp>
      <p:pic>
        <p:nvPicPr>
          <p:cNvPr id="526" name="Google Shape;526;p44"/>
          <p:cNvPicPr preferRelativeResize="0"/>
          <p:nvPr/>
        </p:nvPicPr>
        <p:blipFill>
          <a:blip r:embed="rId3">
            <a:alphaModFix/>
          </a:blip>
          <a:stretch>
            <a:fillRect/>
          </a:stretch>
        </p:blipFill>
        <p:spPr>
          <a:xfrm>
            <a:off x="2357050" y="664200"/>
            <a:ext cx="4171301" cy="1241944"/>
          </a:xfrm>
          <a:prstGeom prst="rect">
            <a:avLst/>
          </a:prstGeom>
          <a:noFill/>
          <a:ln>
            <a:noFill/>
          </a:ln>
        </p:spPr>
      </p:pic>
      <p:pic>
        <p:nvPicPr>
          <p:cNvPr id="527" name="Google Shape;527;p44"/>
          <p:cNvPicPr preferRelativeResize="0"/>
          <p:nvPr/>
        </p:nvPicPr>
        <p:blipFill>
          <a:blip r:embed="rId4">
            <a:alphaModFix/>
          </a:blip>
          <a:stretch>
            <a:fillRect/>
          </a:stretch>
        </p:blipFill>
        <p:spPr>
          <a:xfrm>
            <a:off x="441400" y="2048475"/>
            <a:ext cx="4171299" cy="2366125"/>
          </a:xfrm>
          <a:prstGeom prst="rect">
            <a:avLst/>
          </a:prstGeom>
          <a:noFill/>
          <a:ln>
            <a:noFill/>
          </a:ln>
        </p:spPr>
      </p:pic>
      <p:sp>
        <p:nvSpPr>
          <p:cNvPr id="528" name="Google Shape;528;p44"/>
          <p:cNvSpPr txBox="1"/>
          <p:nvPr/>
        </p:nvSpPr>
        <p:spPr>
          <a:xfrm>
            <a:off x="4935075" y="2048475"/>
            <a:ext cx="40014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rises quickly and continues to increase steadily as the epochs increases</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increases with a spike and drops and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62</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0.047</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It is not too good, let us see if we can improve</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
        <p:nvSpPr>
          <p:cNvPr id="529" name="Google Shape;529;p44"/>
          <p:cNvSpPr txBox="1"/>
          <p:nvPr/>
        </p:nvSpPr>
        <p:spPr>
          <a:xfrm>
            <a:off x="403950" y="4514100"/>
            <a:ext cx="424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lbert Sans"/>
                <a:ea typeface="Albert Sans"/>
                <a:cs typeface="Albert Sans"/>
                <a:sym typeface="Albert Sans"/>
              </a:rPr>
              <a:t>Generally, we can tell most of the animal images like deer, dog but cars and ships images are not </a:t>
            </a:r>
            <a:r>
              <a:rPr lang="en" sz="1200">
                <a:latin typeface="Albert Sans"/>
                <a:ea typeface="Albert Sans"/>
                <a:cs typeface="Albert Sans"/>
                <a:sym typeface="Albert Sans"/>
              </a:rPr>
              <a:t>produced</a:t>
            </a:r>
            <a:endParaRPr sz="1200">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5"/>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txBox="1"/>
          <p:nvPr>
            <p:ph idx="2" type="title"/>
          </p:nvPr>
        </p:nvSpPr>
        <p:spPr>
          <a:xfrm>
            <a:off x="715050" y="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(Model 5)</a:t>
            </a:r>
            <a:endParaRPr/>
          </a:p>
        </p:txBody>
      </p:sp>
      <p:pic>
        <p:nvPicPr>
          <p:cNvPr id="537" name="Google Shape;537;p45"/>
          <p:cNvPicPr preferRelativeResize="0"/>
          <p:nvPr/>
        </p:nvPicPr>
        <p:blipFill>
          <a:blip r:embed="rId3">
            <a:alphaModFix/>
          </a:blip>
          <a:stretch>
            <a:fillRect/>
          </a:stretch>
        </p:blipFill>
        <p:spPr>
          <a:xfrm>
            <a:off x="98900" y="824750"/>
            <a:ext cx="4523149" cy="3860001"/>
          </a:xfrm>
          <a:prstGeom prst="rect">
            <a:avLst/>
          </a:prstGeom>
          <a:noFill/>
          <a:ln>
            <a:noFill/>
          </a:ln>
        </p:spPr>
      </p:pic>
      <p:pic>
        <p:nvPicPr>
          <p:cNvPr id="538" name="Google Shape;538;p45"/>
          <p:cNvPicPr preferRelativeResize="0"/>
          <p:nvPr/>
        </p:nvPicPr>
        <p:blipFill>
          <a:blip r:embed="rId4">
            <a:alphaModFix/>
          </a:blip>
          <a:stretch>
            <a:fillRect/>
          </a:stretch>
        </p:blipFill>
        <p:spPr>
          <a:xfrm>
            <a:off x="4696949" y="882650"/>
            <a:ext cx="4274478" cy="3378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6"/>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DCGAN (Model 5)</a:t>
            </a:r>
            <a:endParaRPr sz="2800"/>
          </a:p>
        </p:txBody>
      </p:sp>
      <p:sp>
        <p:nvSpPr>
          <p:cNvPr id="544" name="Google Shape;544;p46"/>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6"/>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46"/>
          <p:cNvPicPr preferRelativeResize="0"/>
          <p:nvPr/>
        </p:nvPicPr>
        <p:blipFill>
          <a:blip r:embed="rId3">
            <a:alphaModFix/>
          </a:blip>
          <a:stretch>
            <a:fillRect/>
          </a:stretch>
        </p:blipFill>
        <p:spPr>
          <a:xfrm>
            <a:off x="379725" y="2240325"/>
            <a:ext cx="4027801" cy="2290709"/>
          </a:xfrm>
          <a:prstGeom prst="rect">
            <a:avLst/>
          </a:prstGeom>
          <a:noFill/>
          <a:ln>
            <a:noFill/>
          </a:ln>
        </p:spPr>
      </p:pic>
      <p:pic>
        <p:nvPicPr>
          <p:cNvPr id="547" name="Google Shape;547;p46"/>
          <p:cNvPicPr preferRelativeResize="0"/>
          <p:nvPr/>
        </p:nvPicPr>
        <p:blipFill>
          <a:blip r:embed="rId4">
            <a:alphaModFix/>
          </a:blip>
          <a:stretch>
            <a:fillRect/>
          </a:stretch>
        </p:blipFill>
        <p:spPr>
          <a:xfrm>
            <a:off x="2629000" y="633475"/>
            <a:ext cx="4027800" cy="1489375"/>
          </a:xfrm>
          <a:prstGeom prst="rect">
            <a:avLst/>
          </a:prstGeom>
          <a:noFill/>
          <a:ln>
            <a:noFill/>
          </a:ln>
        </p:spPr>
      </p:pic>
      <p:sp>
        <p:nvSpPr>
          <p:cNvPr id="548" name="Google Shape;548;p46"/>
          <p:cNvSpPr txBox="1"/>
          <p:nvPr/>
        </p:nvSpPr>
        <p:spPr>
          <a:xfrm>
            <a:off x="130075" y="4531025"/>
            <a:ext cx="463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lbert Sans"/>
                <a:ea typeface="Albert Sans"/>
                <a:cs typeface="Albert Sans"/>
                <a:sym typeface="Albert Sans"/>
              </a:rPr>
              <a:t>Generally, we can tell most of the animal images like deer, dog but cars and ships images are not </a:t>
            </a:r>
            <a:r>
              <a:rPr lang="en" sz="1200">
                <a:latin typeface="Albert Sans"/>
                <a:ea typeface="Albert Sans"/>
                <a:cs typeface="Albert Sans"/>
                <a:sym typeface="Albert Sans"/>
              </a:rPr>
              <a:t>produced</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
        <p:nvSpPr>
          <p:cNvPr id="549" name="Google Shape;549;p46"/>
          <p:cNvSpPr txBox="1"/>
          <p:nvPr/>
        </p:nvSpPr>
        <p:spPr>
          <a:xfrm>
            <a:off x="4828375" y="2240325"/>
            <a:ext cx="40014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rises quickly and continues to increase steadily as the epochs increases</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increases with a spike and drops and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62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0.04</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Both are not too good, showing this did not work</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7"/>
          <p:cNvSpPr txBox="1"/>
          <p:nvPr>
            <p:ph idx="2" type="title"/>
          </p:nvPr>
        </p:nvSpPr>
        <p:spPr>
          <a:xfrm>
            <a:off x="1016075" y="21152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
            </a:r>
            <a:r>
              <a:rPr lang="en"/>
              <a:t>GAN </a:t>
            </a:r>
            <a:endParaRPr/>
          </a:p>
        </p:txBody>
      </p:sp>
      <p:sp>
        <p:nvSpPr>
          <p:cNvPr id="555" name="Google Shape;555;p47"/>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7"/>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47"/>
          <p:cNvGrpSpPr/>
          <p:nvPr/>
        </p:nvGrpSpPr>
        <p:grpSpPr>
          <a:xfrm>
            <a:off x="7125139" y="2016949"/>
            <a:ext cx="554809" cy="554809"/>
            <a:chOff x="5724800" y="2169125"/>
            <a:chExt cx="587100" cy="587100"/>
          </a:xfrm>
        </p:grpSpPr>
        <p:sp>
          <p:nvSpPr>
            <p:cNvPr id="559" name="Google Shape;559;p47"/>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7"/>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7"/>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47"/>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47"/>
          <p:cNvGrpSpPr/>
          <p:nvPr/>
        </p:nvGrpSpPr>
        <p:grpSpPr>
          <a:xfrm>
            <a:off x="7125145" y="772239"/>
            <a:ext cx="835737" cy="835737"/>
            <a:chOff x="6810900" y="2169125"/>
            <a:chExt cx="587100" cy="587100"/>
          </a:xfrm>
        </p:grpSpPr>
        <p:sp>
          <p:nvSpPr>
            <p:cNvPr id="564" name="Google Shape;564;p47"/>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7"/>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47"/>
            <p:cNvGrpSpPr/>
            <p:nvPr/>
          </p:nvGrpSpPr>
          <p:grpSpPr>
            <a:xfrm>
              <a:off x="6972327" y="2333833"/>
              <a:ext cx="260615" cy="258080"/>
              <a:chOff x="-37385100" y="3949908"/>
              <a:chExt cx="321350" cy="318225"/>
            </a:xfrm>
          </p:grpSpPr>
          <p:sp>
            <p:nvSpPr>
              <p:cNvPr id="567" name="Google Shape;567;p4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8"/>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8"/>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8"/>
          <p:cNvSpPr txBox="1"/>
          <p:nvPr>
            <p:ph idx="2" type="title"/>
          </p:nvPr>
        </p:nvSpPr>
        <p:spPr>
          <a:xfrm>
            <a:off x="715050" y="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a:t>
            </a:r>
            <a:endParaRPr/>
          </a:p>
        </p:txBody>
      </p:sp>
      <p:pic>
        <p:nvPicPr>
          <p:cNvPr id="576" name="Google Shape;576;p48"/>
          <p:cNvPicPr preferRelativeResize="0"/>
          <p:nvPr/>
        </p:nvPicPr>
        <p:blipFill>
          <a:blip r:embed="rId3">
            <a:alphaModFix/>
          </a:blip>
          <a:stretch>
            <a:fillRect/>
          </a:stretch>
        </p:blipFill>
        <p:spPr>
          <a:xfrm>
            <a:off x="800675" y="955725"/>
            <a:ext cx="6900376" cy="1580250"/>
          </a:xfrm>
          <a:prstGeom prst="rect">
            <a:avLst/>
          </a:prstGeom>
          <a:noFill/>
          <a:ln>
            <a:noFill/>
          </a:ln>
        </p:spPr>
      </p:pic>
      <p:pic>
        <p:nvPicPr>
          <p:cNvPr id="577" name="Google Shape;577;p48"/>
          <p:cNvPicPr preferRelativeResize="0"/>
          <p:nvPr/>
        </p:nvPicPr>
        <p:blipFill>
          <a:blip r:embed="rId4">
            <a:alphaModFix/>
          </a:blip>
          <a:stretch>
            <a:fillRect/>
          </a:stretch>
        </p:blipFill>
        <p:spPr>
          <a:xfrm>
            <a:off x="1179800" y="2629750"/>
            <a:ext cx="5380675" cy="214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9"/>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9"/>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txBox="1"/>
          <p:nvPr>
            <p:ph idx="2" type="title"/>
          </p:nvPr>
        </p:nvSpPr>
        <p:spPr>
          <a:xfrm>
            <a:off x="715050" y="1819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(Testing Model)</a:t>
            </a:r>
            <a:endParaRPr/>
          </a:p>
        </p:txBody>
      </p:sp>
      <p:pic>
        <p:nvPicPr>
          <p:cNvPr id="585" name="Google Shape;585;p49"/>
          <p:cNvPicPr preferRelativeResize="0"/>
          <p:nvPr/>
        </p:nvPicPr>
        <p:blipFill>
          <a:blip r:embed="rId3">
            <a:alphaModFix/>
          </a:blip>
          <a:stretch>
            <a:fillRect/>
          </a:stretch>
        </p:blipFill>
        <p:spPr>
          <a:xfrm>
            <a:off x="248700" y="846125"/>
            <a:ext cx="3187115" cy="3992573"/>
          </a:xfrm>
          <a:prstGeom prst="rect">
            <a:avLst/>
          </a:prstGeom>
          <a:noFill/>
          <a:ln>
            <a:noFill/>
          </a:ln>
        </p:spPr>
      </p:pic>
      <p:pic>
        <p:nvPicPr>
          <p:cNvPr id="586" name="Google Shape;586;p49"/>
          <p:cNvPicPr preferRelativeResize="0"/>
          <p:nvPr/>
        </p:nvPicPr>
        <p:blipFill>
          <a:blip r:embed="rId4">
            <a:alphaModFix/>
          </a:blip>
          <a:stretch>
            <a:fillRect/>
          </a:stretch>
        </p:blipFill>
        <p:spPr>
          <a:xfrm>
            <a:off x="3738099" y="846125"/>
            <a:ext cx="5291975" cy="38867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0"/>
          <p:cNvSpPr/>
          <p:nvPr/>
        </p:nvSpPr>
        <p:spPr>
          <a:xfrm>
            <a:off x="6988375" y="3090825"/>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0"/>
          <p:cNvSpPr/>
          <p:nvPr/>
        </p:nvSpPr>
        <p:spPr>
          <a:xfrm>
            <a:off x="8052800" y="300095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0"/>
          <p:cNvSpPr txBox="1"/>
          <p:nvPr>
            <p:ph idx="2" type="title"/>
          </p:nvPr>
        </p:nvSpPr>
        <p:spPr>
          <a:xfrm>
            <a:off x="715050" y="1819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(Testing Model)</a:t>
            </a:r>
            <a:endParaRPr/>
          </a:p>
        </p:txBody>
      </p:sp>
      <p:pic>
        <p:nvPicPr>
          <p:cNvPr id="594" name="Google Shape;594;p50"/>
          <p:cNvPicPr preferRelativeResize="0"/>
          <p:nvPr/>
        </p:nvPicPr>
        <p:blipFill>
          <a:blip r:embed="rId3">
            <a:alphaModFix/>
          </a:blip>
          <a:stretch>
            <a:fillRect/>
          </a:stretch>
        </p:blipFill>
        <p:spPr>
          <a:xfrm>
            <a:off x="398525" y="1315125"/>
            <a:ext cx="5070301" cy="2867700"/>
          </a:xfrm>
          <a:prstGeom prst="rect">
            <a:avLst/>
          </a:prstGeom>
          <a:noFill/>
          <a:ln>
            <a:noFill/>
          </a:ln>
        </p:spPr>
      </p:pic>
      <p:sp>
        <p:nvSpPr>
          <p:cNvPr id="595" name="Google Shape;595;p50"/>
          <p:cNvSpPr txBox="1"/>
          <p:nvPr/>
        </p:nvSpPr>
        <p:spPr>
          <a:xfrm>
            <a:off x="5607975" y="1436900"/>
            <a:ext cx="36588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rises quickly and continues to decrease steadily as the epochs increases</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drops and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55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0.04</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Both are not too good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
        <p:nvSpPr>
          <p:cNvPr id="596" name="Google Shape;596;p50"/>
          <p:cNvSpPr txBox="1"/>
          <p:nvPr/>
        </p:nvSpPr>
        <p:spPr>
          <a:xfrm>
            <a:off x="398525" y="4193000"/>
            <a:ext cx="507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lbert Sans"/>
                <a:ea typeface="Albert Sans"/>
                <a:cs typeface="Albert Sans"/>
                <a:sym typeface="Albert Sans"/>
              </a:rPr>
              <a:t>1000 images provided similar idea compared to comparing it with a classifier but model really collapsed</a:t>
            </a:r>
            <a:endParaRPr sz="1200">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1"/>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txBox="1"/>
          <p:nvPr>
            <p:ph idx="2" type="title"/>
          </p:nvPr>
        </p:nvSpPr>
        <p:spPr>
          <a:xfrm>
            <a:off x="715050" y="1819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(Model 1)</a:t>
            </a:r>
            <a:endParaRPr/>
          </a:p>
        </p:txBody>
      </p:sp>
      <p:pic>
        <p:nvPicPr>
          <p:cNvPr id="604" name="Google Shape;604;p51"/>
          <p:cNvPicPr preferRelativeResize="0"/>
          <p:nvPr/>
        </p:nvPicPr>
        <p:blipFill>
          <a:blip r:embed="rId3">
            <a:alphaModFix/>
          </a:blip>
          <a:stretch>
            <a:fillRect/>
          </a:stretch>
        </p:blipFill>
        <p:spPr>
          <a:xfrm>
            <a:off x="569775" y="846125"/>
            <a:ext cx="3034986" cy="3992577"/>
          </a:xfrm>
          <a:prstGeom prst="rect">
            <a:avLst/>
          </a:prstGeom>
          <a:noFill/>
          <a:ln>
            <a:noFill/>
          </a:ln>
        </p:spPr>
      </p:pic>
      <p:pic>
        <p:nvPicPr>
          <p:cNvPr id="605" name="Google Shape;605;p51"/>
          <p:cNvPicPr preferRelativeResize="0"/>
          <p:nvPr/>
        </p:nvPicPr>
        <p:blipFill>
          <a:blip r:embed="rId4">
            <a:alphaModFix/>
          </a:blip>
          <a:stretch>
            <a:fillRect/>
          </a:stretch>
        </p:blipFill>
        <p:spPr>
          <a:xfrm>
            <a:off x="4195911" y="846125"/>
            <a:ext cx="2575057" cy="3992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909050" y="2267588"/>
            <a:ext cx="4812600" cy="9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Background Research &amp; Feature Engineering</a:t>
            </a:r>
            <a:endParaRPr sz="2500"/>
          </a:p>
        </p:txBody>
      </p:sp>
      <p:sp>
        <p:nvSpPr>
          <p:cNvPr id="276" name="Google Shape;276;p25"/>
          <p:cNvSpPr txBox="1"/>
          <p:nvPr>
            <p:ph idx="2" type="title"/>
          </p:nvPr>
        </p:nvSpPr>
        <p:spPr>
          <a:xfrm>
            <a:off x="909050" y="11627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 </a:t>
            </a:r>
            <a:endParaRPr/>
          </a:p>
        </p:txBody>
      </p:sp>
      <p:sp>
        <p:nvSpPr>
          <p:cNvPr id="277" name="Google Shape;277;p25"/>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5"/>
          <p:cNvGrpSpPr/>
          <p:nvPr/>
        </p:nvGrpSpPr>
        <p:grpSpPr>
          <a:xfrm>
            <a:off x="7125139" y="2016949"/>
            <a:ext cx="554809" cy="554809"/>
            <a:chOff x="5724800" y="2169125"/>
            <a:chExt cx="587100" cy="587100"/>
          </a:xfrm>
        </p:grpSpPr>
        <p:sp>
          <p:nvSpPr>
            <p:cNvPr id="281" name="Google Shape;281;p25"/>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5"/>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5"/>
          <p:cNvGrpSpPr/>
          <p:nvPr/>
        </p:nvGrpSpPr>
        <p:grpSpPr>
          <a:xfrm>
            <a:off x="7125145" y="772239"/>
            <a:ext cx="835737" cy="835737"/>
            <a:chOff x="6810900" y="2169125"/>
            <a:chExt cx="587100" cy="587100"/>
          </a:xfrm>
        </p:grpSpPr>
        <p:sp>
          <p:nvSpPr>
            <p:cNvPr id="286" name="Google Shape;286;p25"/>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5"/>
            <p:cNvGrpSpPr/>
            <p:nvPr/>
          </p:nvGrpSpPr>
          <p:grpSpPr>
            <a:xfrm>
              <a:off x="6972327" y="2333833"/>
              <a:ext cx="260615" cy="258080"/>
              <a:chOff x="-37385100" y="3949908"/>
              <a:chExt cx="321350" cy="318225"/>
            </a:xfrm>
          </p:grpSpPr>
          <p:sp>
            <p:nvSpPr>
              <p:cNvPr id="289" name="Google Shape;289;p2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2"/>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txBox="1"/>
          <p:nvPr>
            <p:ph idx="2" type="title"/>
          </p:nvPr>
        </p:nvSpPr>
        <p:spPr>
          <a:xfrm>
            <a:off x="715050" y="1819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(Model 1)</a:t>
            </a:r>
            <a:endParaRPr/>
          </a:p>
        </p:txBody>
      </p:sp>
      <p:pic>
        <p:nvPicPr>
          <p:cNvPr id="613" name="Google Shape;613;p52"/>
          <p:cNvPicPr preferRelativeResize="0"/>
          <p:nvPr/>
        </p:nvPicPr>
        <p:blipFill>
          <a:blip r:embed="rId3">
            <a:alphaModFix/>
          </a:blip>
          <a:stretch>
            <a:fillRect/>
          </a:stretch>
        </p:blipFill>
        <p:spPr>
          <a:xfrm>
            <a:off x="377125" y="1622498"/>
            <a:ext cx="4759925" cy="2773175"/>
          </a:xfrm>
          <a:prstGeom prst="rect">
            <a:avLst/>
          </a:prstGeom>
          <a:noFill/>
          <a:ln>
            <a:noFill/>
          </a:ln>
        </p:spPr>
      </p:pic>
      <p:sp>
        <p:nvSpPr>
          <p:cNvPr id="614" name="Google Shape;614;p52"/>
          <p:cNvSpPr txBox="1"/>
          <p:nvPr/>
        </p:nvSpPr>
        <p:spPr>
          <a:xfrm>
            <a:off x="5372550" y="1592938"/>
            <a:ext cx="36588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mains around there</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increases with a drops then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36</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0.02</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It did improve and currently the best model</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
        <p:nvSpPr>
          <p:cNvPr id="615" name="Google Shape;615;p52"/>
          <p:cNvSpPr txBox="1"/>
          <p:nvPr/>
        </p:nvSpPr>
        <p:spPr>
          <a:xfrm>
            <a:off x="278250" y="4454800"/>
            <a:ext cx="509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lbert Sans"/>
                <a:ea typeface="Albert Sans"/>
                <a:cs typeface="Albert Sans"/>
                <a:sym typeface="Albert Sans"/>
              </a:rPr>
              <a:t> 1000 images provided similar idea compared to comparing it with a classifier</a:t>
            </a:r>
            <a:endParaRPr sz="1200">
              <a:latin typeface="Albert Sans"/>
              <a:ea typeface="Albert Sans"/>
              <a:cs typeface="Albert Sans"/>
              <a:sym typeface="Albert Sans"/>
            </a:endParaRPr>
          </a:p>
        </p:txBody>
      </p:sp>
      <p:pic>
        <p:nvPicPr>
          <p:cNvPr id="616" name="Google Shape;616;p52"/>
          <p:cNvPicPr preferRelativeResize="0"/>
          <p:nvPr/>
        </p:nvPicPr>
        <p:blipFill>
          <a:blip r:embed="rId4">
            <a:alphaModFix/>
          </a:blip>
          <a:stretch>
            <a:fillRect/>
          </a:stretch>
        </p:blipFill>
        <p:spPr>
          <a:xfrm>
            <a:off x="2260750" y="931750"/>
            <a:ext cx="3679456" cy="44201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3"/>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3"/>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3"/>
          <p:cNvSpPr txBox="1"/>
          <p:nvPr>
            <p:ph idx="2" type="title"/>
          </p:nvPr>
        </p:nvSpPr>
        <p:spPr>
          <a:xfrm>
            <a:off x="715050" y="1819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(Model 2)</a:t>
            </a:r>
            <a:endParaRPr/>
          </a:p>
        </p:txBody>
      </p:sp>
      <p:pic>
        <p:nvPicPr>
          <p:cNvPr id="624" name="Google Shape;624;p53"/>
          <p:cNvPicPr preferRelativeResize="0"/>
          <p:nvPr/>
        </p:nvPicPr>
        <p:blipFill>
          <a:blip r:embed="rId3">
            <a:alphaModFix/>
          </a:blip>
          <a:stretch>
            <a:fillRect/>
          </a:stretch>
        </p:blipFill>
        <p:spPr>
          <a:xfrm>
            <a:off x="85625" y="846125"/>
            <a:ext cx="4727826" cy="3647375"/>
          </a:xfrm>
          <a:prstGeom prst="rect">
            <a:avLst/>
          </a:prstGeom>
          <a:noFill/>
          <a:ln>
            <a:noFill/>
          </a:ln>
        </p:spPr>
      </p:pic>
      <p:pic>
        <p:nvPicPr>
          <p:cNvPr id="625" name="Google Shape;625;p53"/>
          <p:cNvPicPr preferRelativeResize="0"/>
          <p:nvPr/>
        </p:nvPicPr>
        <p:blipFill>
          <a:blip r:embed="rId4">
            <a:alphaModFix/>
          </a:blip>
          <a:stretch>
            <a:fillRect/>
          </a:stretch>
        </p:blipFill>
        <p:spPr>
          <a:xfrm>
            <a:off x="4870100" y="846125"/>
            <a:ext cx="4127350" cy="2781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4"/>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txBox="1"/>
          <p:nvPr>
            <p:ph idx="2" type="title"/>
          </p:nvPr>
        </p:nvSpPr>
        <p:spPr>
          <a:xfrm>
            <a:off x="715050" y="1070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(Model 2)</a:t>
            </a:r>
            <a:endParaRPr/>
          </a:p>
        </p:txBody>
      </p:sp>
      <p:pic>
        <p:nvPicPr>
          <p:cNvPr id="633" name="Google Shape;633;p54"/>
          <p:cNvPicPr preferRelativeResize="0"/>
          <p:nvPr/>
        </p:nvPicPr>
        <p:blipFill>
          <a:blip r:embed="rId3">
            <a:alphaModFix/>
          </a:blip>
          <a:stretch>
            <a:fillRect/>
          </a:stretch>
        </p:blipFill>
        <p:spPr>
          <a:xfrm>
            <a:off x="516275" y="1801175"/>
            <a:ext cx="4141774" cy="2334201"/>
          </a:xfrm>
          <a:prstGeom prst="rect">
            <a:avLst/>
          </a:prstGeom>
          <a:noFill/>
          <a:ln>
            <a:noFill/>
          </a:ln>
        </p:spPr>
      </p:pic>
      <p:sp>
        <p:nvSpPr>
          <p:cNvPr id="634" name="Google Shape;634;p54"/>
          <p:cNvSpPr txBox="1"/>
          <p:nvPr/>
        </p:nvSpPr>
        <p:spPr>
          <a:xfrm>
            <a:off x="5051500" y="1801163"/>
            <a:ext cx="3658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mains around there</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starts off with drops then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39</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0.02</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It did not improved further compared to the previous two models</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
        <p:nvSpPr>
          <p:cNvPr id="635" name="Google Shape;635;p54"/>
          <p:cNvSpPr txBox="1"/>
          <p:nvPr/>
        </p:nvSpPr>
        <p:spPr>
          <a:xfrm>
            <a:off x="642125" y="41353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No model collapse</a:t>
            </a:r>
            <a:endParaRPr sz="1200"/>
          </a:p>
        </p:txBody>
      </p:sp>
      <p:pic>
        <p:nvPicPr>
          <p:cNvPr id="636" name="Google Shape;636;p54"/>
          <p:cNvPicPr preferRelativeResize="0"/>
          <p:nvPr/>
        </p:nvPicPr>
        <p:blipFill>
          <a:blip r:embed="rId4">
            <a:alphaModFix/>
          </a:blip>
          <a:stretch>
            <a:fillRect/>
          </a:stretch>
        </p:blipFill>
        <p:spPr>
          <a:xfrm>
            <a:off x="2139174" y="771225"/>
            <a:ext cx="4758600" cy="904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5"/>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5"/>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5"/>
          <p:cNvSpPr txBox="1"/>
          <p:nvPr>
            <p:ph idx="2" type="title"/>
          </p:nvPr>
        </p:nvSpPr>
        <p:spPr>
          <a:xfrm>
            <a:off x="715050" y="1819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(Model 3)</a:t>
            </a:r>
            <a:endParaRPr/>
          </a:p>
        </p:txBody>
      </p:sp>
      <p:pic>
        <p:nvPicPr>
          <p:cNvPr id="644" name="Google Shape;644;p55"/>
          <p:cNvPicPr preferRelativeResize="0"/>
          <p:nvPr/>
        </p:nvPicPr>
        <p:blipFill>
          <a:blip r:embed="rId3">
            <a:alphaModFix/>
          </a:blip>
          <a:stretch>
            <a:fillRect/>
          </a:stretch>
        </p:blipFill>
        <p:spPr>
          <a:xfrm>
            <a:off x="1458225" y="846125"/>
            <a:ext cx="2894618" cy="39925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6"/>
          <p:cNvSpPr/>
          <p:nvPr/>
        </p:nvSpPr>
        <p:spPr>
          <a:xfrm>
            <a:off x="6989912" y="3561725"/>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a:off x="8054338" y="347185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txBox="1"/>
          <p:nvPr>
            <p:ph idx="2" type="title"/>
          </p:nvPr>
        </p:nvSpPr>
        <p:spPr>
          <a:xfrm>
            <a:off x="705888" y="1403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CGAN (Model 3)</a:t>
            </a:r>
            <a:endParaRPr/>
          </a:p>
        </p:txBody>
      </p:sp>
      <p:pic>
        <p:nvPicPr>
          <p:cNvPr id="652" name="Google Shape;652;p56"/>
          <p:cNvPicPr preferRelativeResize="0"/>
          <p:nvPr/>
        </p:nvPicPr>
        <p:blipFill>
          <a:blip r:embed="rId3">
            <a:alphaModFix/>
          </a:blip>
          <a:stretch>
            <a:fillRect/>
          </a:stretch>
        </p:blipFill>
        <p:spPr>
          <a:xfrm>
            <a:off x="325138" y="2000603"/>
            <a:ext cx="4620825" cy="2665550"/>
          </a:xfrm>
          <a:prstGeom prst="rect">
            <a:avLst/>
          </a:prstGeom>
          <a:noFill/>
          <a:ln>
            <a:noFill/>
          </a:ln>
        </p:spPr>
      </p:pic>
      <p:sp>
        <p:nvSpPr>
          <p:cNvPr id="653" name="Google Shape;653;p56"/>
          <p:cNvSpPr txBox="1"/>
          <p:nvPr/>
        </p:nvSpPr>
        <p:spPr>
          <a:xfrm>
            <a:off x="5149363" y="2009613"/>
            <a:ext cx="36588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remains stagnant with a slight decrease as epoch increases.</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drops then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36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0.018</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It improved further compared to the previous two models</a:t>
            </a:r>
            <a:endParaRPr sz="1200">
              <a:latin typeface="Albert Sans"/>
              <a:ea typeface="Albert Sans"/>
              <a:cs typeface="Albert Sans"/>
              <a:sym typeface="Albert Sans"/>
            </a:endParaRPr>
          </a:p>
        </p:txBody>
      </p:sp>
      <p:pic>
        <p:nvPicPr>
          <p:cNvPr id="654" name="Google Shape;654;p56"/>
          <p:cNvPicPr preferRelativeResize="0"/>
          <p:nvPr/>
        </p:nvPicPr>
        <p:blipFill>
          <a:blip r:embed="rId4">
            <a:alphaModFix/>
          </a:blip>
          <a:stretch>
            <a:fillRect/>
          </a:stretch>
        </p:blipFill>
        <p:spPr>
          <a:xfrm>
            <a:off x="2189263" y="861363"/>
            <a:ext cx="3944650" cy="1005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7"/>
          <p:cNvSpPr txBox="1"/>
          <p:nvPr>
            <p:ph idx="2" type="title"/>
          </p:nvPr>
        </p:nvSpPr>
        <p:spPr>
          <a:xfrm>
            <a:off x="1016075" y="21152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WGAN </a:t>
            </a:r>
            <a:endParaRPr/>
          </a:p>
        </p:txBody>
      </p:sp>
      <p:sp>
        <p:nvSpPr>
          <p:cNvPr id="660" name="Google Shape;660;p57"/>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7"/>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7"/>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57"/>
          <p:cNvGrpSpPr/>
          <p:nvPr/>
        </p:nvGrpSpPr>
        <p:grpSpPr>
          <a:xfrm>
            <a:off x="7125139" y="2016949"/>
            <a:ext cx="554809" cy="554809"/>
            <a:chOff x="5724800" y="2169125"/>
            <a:chExt cx="587100" cy="587100"/>
          </a:xfrm>
        </p:grpSpPr>
        <p:sp>
          <p:nvSpPr>
            <p:cNvPr id="664" name="Google Shape;664;p57"/>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7"/>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7"/>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57"/>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57"/>
          <p:cNvGrpSpPr/>
          <p:nvPr/>
        </p:nvGrpSpPr>
        <p:grpSpPr>
          <a:xfrm>
            <a:off x="7125145" y="772239"/>
            <a:ext cx="835737" cy="835737"/>
            <a:chOff x="6810900" y="2169125"/>
            <a:chExt cx="587100" cy="587100"/>
          </a:xfrm>
        </p:grpSpPr>
        <p:sp>
          <p:nvSpPr>
            <p:cNvPr id="669" name="Google Shape;669;p57"/>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7"/>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57"/>
            <p:cNvGrpSpPr/>
            <p:nvPr/>
          </p:nvGrpSpPr>
          <p:grpSpPr>
            <a:xfrm>
              <a:off x="6972327" y="2333833"/>
              <a:ext cx="260615" cy="258080"/>
              <a:chOff x="-37385100" y="3949908"/>
              <a:chExt cx="321350" cy="318225"/>
            </a:xfrm>
          </p:grpSpPr>
          <p:sp>
            <p:nvSpPr>
              <p:cNvPr id="672" name="Google Shape;672;p5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8"/>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WGAN</a:t>
            </a:r>
            <a:endParaRPr sz="2800"/>
          </a:p>
        </p:txBody>
      </p:sp>
      <p:sp>
        <p:nvSpPr>
          <p:cNvPr id="679" name="Google Shape;679;p58"/>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8"/>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1" name="Google Shape;681;p58"/>
          <p:cNvPicPr preferRelativeResize="0"/>
          <p:nvPr/>
        </p:nvPicPr>
        <p:blipFill>
          <a:blip r:embed="rId3">
            <a:alphaModFix/>
          </a:blip>
          <a:stretch>
            <a:fillRect/>
          </a:stretch>
        </p:blipFill>
        <p:spPr>
          <a:xfrm>
            <a:off x="832775" y="793000"/>
            <a:ext cx="7713898" cy="17363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9"/>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WGAN (Model 1)</a:t>
            </a:r>
            <a:endParaRPr sz="2800"/>
          </a:p>
        </p:txBody>
      </p:sp>
      <p:sp>
        <p:nvSpPr>
          <p:cNvPr id="687" name="Google Shape;687;p59"/>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9"/>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9" name="Google Shape;689;p59"/>
          <p:cNvPicPr preferRelativeResize="0"/>
          <p:nvPr/>
        </p:nvPicPr>
        <p:blipFill>
          <a:blip r:embed="rId3">
            <a:alphaModFix/>
          </a:blip>
          <a:stretch>
            <a:fillRect/>
          </a:stretch>
        </p:blipFill>
        <p:spPr>
          <a:xfrm>
            <a:off x="473475" y="793000"/>
            <a:ext cx="3316492" cy="4045699"/>
          </a:xfrm>
          <a:prstGeom prst="rect">
            <a:avLst/>
          </a:prstGeom>
          <a:noFill/>
          <a:ln>
            <a:noFill/>
          </a:ln>
        </p:spPr>
      </p:pic>
      <p:pic>
        <p:nvPicPr>
          <p:cNvPr id="690" name="Google Shape;690;p59"/>
          <p:cNvPicPr preferRelativeResize="0"/>
          <p:nvPr/>
        </p:nvPicPr>
        <p:blipFill>
          <a:blip r:embed="rId4">
            <a:alphaModFix/>
          </a:blip>
          <a:stretch>
            <a:fillRect/>
          </a:stretch>
        </p:blipFill>
        <p:spPr>
          <a:xfrm>
            <a:off x="3931681" y="857850"/>
            <a:ext cx="5027074" cy="3915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0"/>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WGAN (Model 1)</a:t>
            </a:r>
            <a:endParaRPr sz="2800"/>
          </a:p>
        </p:txBody>
      </p:sp>
      <p:sp>
        <p:nvSpPr>
          <p:cNvPr id="696" name="Google Shape;696;p60"/>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0"/>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p60"/>
          <p:cNvPicPr preferRelativeResize="0"/>
          <p:nvPr/>
        </p:nvPicPr>
        <p:blipFill>
          <a:blip r:embed="rId3">
            <a:alphaModFix/>
          </a:blip>
          <a:stretch>
            <a:fillRect/>
          </a:stretch>
        </p:blipFill>
        <p:spPr>
          <a:xfrm>
            <a:off x="437225" y="1599225"/>
            <a:ext cx="4764750" cy="2660300"/>
          </a:xfrm>
          <a:prstGeom prst="rect">
            <a:avLst/>
          </a:prstGeom>
          <a:noFill/>
          <a:ln>
            <a:noFill/>
          </a:ln>
        </p:spPr>
      </p:pic>
      <p:sp>
        <p:nvSpPr>
          <p:cNvPr id="699" name="Google Shape;699;p60"/>
          <p:cNvSpPr txBox="1"/>
          <p:nvPr/>
        </p:nvSpPr>
        <p:spPr>
          <a:xfrm>
            <a:off x="5331288" y="1956088"/>
            <a:ext cx="36588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maintains pretty constant here</a:t>
            </a:r>
            <a:r>
              <a:rPr lang="en" sz="1200">
                <a:latin typeface="Albert Sans"/>
                <a:ea typeface="Albert Sans"/>
                <a:cs typeface="Albert Sans"/>
                <a:sym typeface="Albert Sans"/>
              </a:rPr>
              <a:t>.</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maintains pretty stable here</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129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0.08</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Worse than DCGAN here</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
        <p:nvSpPr>
          <p:cNvPr id="700" name="Google Shape;700;p60"/>
          <p:cNvSpPr txBox="1"/>
          <p:nvPr/>
        </p:nvSpPr>
        <p:spPr>
          <a:xfrm>
            <a:off x="338375" y="4259525"/>
            <a:ext cx="486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lbert Sans"/>
                <a:ea typeface="Albert Sans"/>
                <a:cs typeface="Albert Sans"/>
                <a:sym typeface="Albert Sans"/>
              </a:rPr>
              <a:t>- 1000 images provided showing actually model collapse happened</a:t>
            </a:r>
            <a:endParaRPr sz="1200">
              <a:latin typeface="Albert Sans"/>
              <a:ea typeface="Albert Sans"/>
              <a:cs typeface="Albert Sans"/>
              <a:sym typeface="Albert Sans"/>
            </a:endParaRPr>
          </a:p>
        </p:txBody>
      </p:sp>
      <p:pic>
        <p:nvPicPr>
          <p:cNvPr id="701" name="Google Shape;701;p60"/>
          <p:cNvPicPr preferRelativeResize="0"/>
          <p:nvPr/>
        </p:nvPicPr>
        <p:blipFill>
          <a:blip r:embed="rId4">
            <a:alphaModFix/>
          </a:blip>
          <a:stretch>
            <a:fillRect/>
          </a:stretch>
        </p:blipFill>
        <p:spPr>
          <a:xfrm>
            <a:off x="1698875" y="696675"/>
            <a:ext cx="5417926" cy="7419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1"/>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WGAN (Model 2)</a:t>
            </a:r>
            <a:endParaRPr sz="2800"/>
          </a:p>
        </p:txBody>
      </p:sp>
      <p:sp>
        <p:nvSpPr>
          <p:cNvPr id="707" name="Google Shape;707;p61"/>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1"/>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9" name="Google Shape;709;p61"/>
          <p:cNvPicPr preferRelativeResize="0"/>
          <p:nvPr/>
        </p:nvPicPr>
        <p:blipFill>
          <a:blip r:embed="rId3">
            <a:alphaModFix/>
          </a:blip>
          <a:stretch>
            <a:fillRect/>
          </a:stretch>
        </p:blipFill>
        <p:spPr>
          <a:xfrm>
            <a:off x="163125" y="728775"/>
            <a:ext cx="4151025" cy="4045701"/>
          </a:xfrm>
          <a:prstGeom prst="rect">
            <a:avLst/>
          </a:prstGeom>
          <a:noFill/>
          <a:ln>
            <a:noFill/>
          </a:ln>
        </p:spPr>
      </p:pic>
      <p:pic>
        <p:nvPicPr>
          <p:cNvPr id="710" name="Google Shape;710;p61"/>
          <p:cNvPicPr preferRelativeResize="0"/>
          <p:nvPr/>
        </p:nvPicPr>
        <p:blipFill>
          <a:blip r:embed="rId4">
            <a:alphaModFix/>
          </a:blip>
          <a:stretch>
            <a:fillRect/>
          </a:stretch>
        </p:blipFill>
        <p:spPr>
          <a:xfrm>
            <a:off x="4380925" y="793000"/>
            <a:ext cx="4640975" cy="342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715100" y="535000"/>
            <a:ext cx="70038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Background Research</a:t>
            </a:r>
            <a:endParaRPr sz="2200"/>
          </a:p>
        </p:txBody>
      </p:sp>
      <p:sp>
        <p:nvSpPr>
          <p:cNvPr id="296" name="Google Shape;296;p26"/>
          <p:cNvSpPr/>
          <p:nvPr/>
        </p:nvSpPr>
        <p:spPr>
          <a:xfrm>
            <a:off x="7228750" y="1165437"/>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txBox="1"/>
          <p:nvPr>
            <p:ph idx="2" type="subTitle"/>
          </p:nvPr>
        </p:nvSpPr>
        <p:spPr>
          <a:xfrm>
            <a:off x="623800" y="1289875"/>
            <a:ext cx="4564800" cy="22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What is GAN? </a:t>
            </a:r>
            <a:endParaRPr sz="1400" u="sng"/>
          </a:p>
          <a:p>
            <a:pPr indent="0" lvl="0" marL="0" rtl="0" algn="l">
              <a:spcBef>
                <a:spcPts val="0"/>
              </a:spcBef>
              <a:spcAft>
                <a:spcPts val="0"/>
              </a:spcAft>
              <a:buNone/>
            </a:pPr>
            <a:r>
              <a:t/>
            </a:r>
            <a:endParaRPr sz="1400" u="sng"/>
          </a:p>
          <a:p>
            <a:pPr indent="-311150" lvl="0" marL="457200" rtl="0" algn="l">
              <a:spcBef>
                <a:spcPts val="0"/>
              </a:spcBef>
              <a:spcAft>
                <a:spcPts val="0"/>
              </a:spcAft>
              <a:buSzPts val="1300"/>
              <a:buChar char="-"/>
            </a:pPr>
            <a:r>
              <a:rPr lang="en" sz="1300"/>
              <a:t>Gan represents Generative Adversarial Networks which is all about creating here. Generally it is harder compared to other deep learning fields.</a:t>
            </a:r>
            <a:endParaRPr sz="1300"/>
          </a:p>
          <a:p>
            <a:pPr indent="-311150" lvl="0" marL="457200" rtl="0" algn="l">
              <a:spcBef>
                <a:spcPts val="0"/>
              </a:spcBef>
              <a:spcAft>
                <a:spcPts val="0"/>
              </a:spcAft>
              <a:buSzPts val="1300"/>
              <a:buChar char="-"/>
            </a:pPr>
            <a:r>
              <a:rPr lang="en" sz="1300"/>
              <a:t>The main focus of GAN is to generate data be it images or videos or music from scratch and generally what does GAN consist of?</a:t>
            </a:r>
            <a:endParaRPr sz="1300"/>
          </a:p>
          <a:p>
            <a:pPr indent="-311150" lvl="0" marL="457200" rtl="0" algn="l">
              <a:spcBef>
                <a:spcPts val="0"/>
              </a:spcBef>
              <a:spcAft>
                <a:spcPts val="0"/>
              </a:spcAft>
              <a:buSzPts val="1300"/>
              <a:buChar char="-"/>
            </a:pPr>
            <a:r>
              <a:rPr lang="en" sz="1300"/>
              <a:t>GAN are </a:t>
            </a:r>
            <a:r>
              <a:rPr lang="en" sz="1300"/>
              <a:t>algorithmic</a:t>
            </a:r>
            <a:r>
              <a:rPr lang="en" sz="1300"/>
              <a:t> architectures that uses 2 neural networks, putting one against the other. This is to generate new, synthetic instances of data that can be pass as real da</a:t>
            </a:r>
            <a:r>
              <a:rPr lang="en" sz="1300"/>
              <a:t>t</a:t>
            </a:r>
            <a:r>
              <a:rPr lang="en" sz="1300"/>
              <a:t>a.</a:t>
            </a:r>
            <a:endParaRPr sz="1300"/>
          </a:p>
          <a:p>
            <a:pPr indent="-311150" lvl="0" marL="457200" rtl="0" algn="l">
              <a:spcBef>
                <a:spcPts val="0"/>
              </a:spcBef>
              <a:spcAft>
                <a:spcPts val="0"/>
              </a:spcAft>
              <a:buSzPts val="1300"/>
              <a:buChar char="-"/>
            </a:pPr>
            <a:r>
              <a:rPr lang="en" sz="1300"/>
              <a:t>Generally, widely use in image generation, voice generation etc.</a:t>
            </a:r>
            <a:endParaRPr sz="1300"/>
          </a:p>
          <a:p>
            <a:pPr indent="-311150" lvl="0" marL="457200" rtl="0" algn="l">
              <a:spcBef>
                <a:spcPts val="0"/>
              </a:spcBef>
              <a:spcAft>
                <a:spcPts val="0"/>
              </a:spcAft>
              <a:buSzPts val="1300"/>
              <a:buChar char="-"/>
            </a:pPr>
            <a:r>
              <a:rPr lang="en" sz="1300"/>
              <a:t>GAN also work with competition of two different parts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a:p>
        </p:txBody>
      </p:sp>
      <p:pic>
        <p:nvPicPr>
          <p:cNvPr id="298" name="Google Shape;298;p26"/>
          <p:cNvPicPr preferRelativeResize="0"/>
          <p:nvPr/>
        </p:nvPicPr>
        <p:blipFill>
          <a:blip r:embed="rId3">
            <a:alphaModFix/>
          </a:blip>
          <a:stretch>
            <a:fillRect/>
          </a:stretch>
        </p:blipFill>
        <p:spPr>
          <a:xfrm>
            <a:off x="5288225" y="2117196"/>
            <a:ext cx="3442376" cy="1739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2"/>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WGAN (Model 2)</a:t>
            </a:r>
            <a:endParaRPr sz="2800"/>
          </a:p>
        </p:txBody>
      </p:sp>
      <p:sp>
        <p:nvSpPr>
          <p:cNvPr id="716" name="Google Shape;716;p62"/>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2"/>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62"/>
          <p:cNvPicPr preferRelativeResize="0"/>
          <p:nvPr/>
        </p:nvPicPr>
        <p:blipFill>
          <a:blip r:embed="rId3">
            <a:alphaModFix/>
          </a:blip>
          <a:stretch>
            <a:fillRect/>
          </a:stretch>
        </p:blipFill>
        <p:spPr>
          <a:xfrm>
            <a:off x="411825" y="1695400"/>
            <a:ext cx="5024924" cy="2740874"/>
          </a:xfrm>
          <a:prstGeom prst="rect">
            <a:avLst/>
          </a:prstGeom>
          <a:noFill/>
          <a:ln>
            <a:noFill/>
          </a:ln>
        </p:spPr>
      </p:pic>
      <p:sp>
        <p:nvSpPr>
          <p:cNvPr id="719" name="Google Shape;719;p62"/>
          <p:cNvSpPr txBox="1"/>
          <p:nvPr/>
        </p:nvSpPr>
        <p:spPr>
          <a:xfrm>
            <a:off x="5447463" y="1973563"/>
            <a:ext cx="36588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fluctuates</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fluctutates</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182</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0.19</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It is not too good, worse than DCGAN</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Overall, WGAN did not improve our score and not producing good images</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pic>
        <p:nvPicPr>
          <p:cNvPr id="720" name="Google Shape;720;p62"/>
          <p:cNvPicPr preferRelativeResize="0"/>
          <p:nvPr/>
        </p:nvPicPr>
        <p:blipFill>
          <a:blip r:embed="rId4">
            <a:alphaModFix/>
          </a:blip>
          <a:stretch>
            <a:fillRect/>
          </a:stretch>
        </p:blipFill>
        <p:spPr>
          <a:xfrm>
            <a:off x="1744000" y="702425"/>
            <a:ext cx="4880675" cy="895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3"/>
          <p:cNvSpPr txBox="1"/>
          <p:nvPr>
            <p:ph idx="2" type="title"/>
          </p:nvPr>
        </p:nvSpPr>
        <p:spPr>
          <a:xfrm>
            <a:off x="1016075" y="21152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SADC</a:t>
            </a:r>
            <a:r>
              <a:rPr lang="en"/>
              <a:t>GAN </a:t>
            </a:r>
            <a:endParaRPr/>
          </a:p>
        </p:txBody>
      </p:sp>
      <p:sp>
        <p:nvSpPr>
          <p:cNvPr id="726" name="Google Shape;726;p63"/>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3"/>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3"/>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 name="Google Shape;729;p63"/>
          <p:cNvGrpSpPr/>
          <p:nvPr/>
        </p:nvGrpSpPr>
        <p:grpSpPr>
          <a:xfrm>
            <a:off x="7125139" y="2016949"/>
            <a:ext cx="554809" cy="554809"/>
            <a:chOff x="5724800" y="2169125"/>
            <a:chExt cx="587100" cy="587100"/>
          </a:xfrm>
        </p:grpSpPr>
        <p:sp>
          <p:nvSpPr>
            <p:cNvPr id="730" name="Google Shape;730;p63"/>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3"/>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3"/>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63"/>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63"/>
          <p:cNvGrpSpPr/>
          <p:nvPr/>
        </p:nvGrpSpPr>
        <p:grpSpPr>
          <a:xfrm>
            <a:off x="7125145" y="772239"/>
            <a:ext cx="835737" cy="835737"/>
            <a:chOff x="6810900" y="2169125"/>
            <a:chExt cx="587100" cy="587100"/>
          </a:xfrm>
        </p:grpSpPr>
        <p:sp>
          <p:nvSpPr>
            <p:cNvPr id="735" name="Google Shape;735;p63"/>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3"/>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63"/>
            <p:cNvGrpSpPr/>
            <p:nvPr/>
          </p:nvGrpSpPr>
          <p:grpSpPr>
            <a:xfrm>
              <a:off x="6972327" y="2333833"/>
              <a:ext cx="260615" cy="258080"/>
              <a:chOff x="-37385100" y="3949908"/>
              <a:chExt cx="321350" cy="318225"/>
            </a:xfrm>
          </p:grpSpPr>
          <p:sp>
            <p:nvSpPr>
              <p:cNvPr id="738" name="Google Shape;738;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4"/>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SADCGAN</a:t>
            </a:r>
            <a:endParaRPr sz="2800"/>
          </a:p>
        </p:txBody>
      </p:sp>
      <p:sp>
        <p:nvSpPr>
          <p:cNvPr id="745" name="Google Shape;745;p64"/>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4"/>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7" name="Google Shape;747;p64"/>
          <p:cNvPicPr preferRelativeResize="0"/>
          <p:nvPr/>
        </p:nvPicPr>
        <p:blipFill>
          <a:blip r:embed="rId3">
            <a:alphaModFix/>
          </a:blip>
          <a:stretch>
            <a:fillRect/>
          </a:stretch>
        </p:blipFill>
        <p:spPr>
          <a:xfrm>
            <a:off x="516275" y="1073825"/>
            <a:ext cx="7842174" cy="1318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5"/>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SADCGAN (Model 1)</a:t>
            </a:r>
            <a:endParaRPr sz="2800"/>
          </a:p>
        </p:txBody>
      </p:sp>
      <p:sp>
        <p:nvSpPr>
          <p:cNvPr id="753" name="Google Shape;753;p65"/>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5"/>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65"/>
          <p:cNvPicPr preferRelativeResize="0"/>
          <p:nvPr/>
        </p:nvPicPr>
        <p:blipFill>
          <a:blip r:embed="rId3">
            <a:alphaModFix/>
          </a:blip>
          <a:stretch>
            <a:fillRect/>
          </a:stretch>
        </p:blipFill>
        <p:spPr>
          <a:xfrm>
            <a:off x="270125" y="793000"/>
            <a:ext cx="4070483" cy="4045701"/>
          </a:xfrm>
          <a:prstGeom prst="rect">
            <a:avLst/>
          </a:prstGeom>
          <a:noFill/>
          <a:ln>
            <a:noFill/>
          </a:ln>
        </p:spPr>
      </p:pic>
      <p:pic>
        <p:nvPicPr>
          <p:cNvPr id="756" name="Google Shape;756;p65"/>
          <p:cNvPicPr preferRelativeResize="0"/>
          <p:nvPr/>
        </p:nvPicPr>
        <p:blipFill>
          <a:blip r:embed="rId4">
            <a:alphaModFix/>
          </a:blip>
          <a:stretch>
            <a:fillRect/>
          </a:stretch>
        </p:blipFill>
        <p:spPr>
          <a:xfrm>
            <a:off x="4760575" y="712050"/>
            <a:ext cx="2676374" cy="42076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6"/>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SADC</a:t>
            </a:r>
            <a:r>
              <a:rPr lang="en" sz="2800"/>
              <a:t>GAN (Model 1)</a:t>
            </a:r>
            <a:endParaRPr sz="2800"/>
          </a:p>
        </p:txBody>
      </p:sp>
      <p:sp>
        <p:nvSpPr>
          <p:cNvPr id="762" name="Google Shape;762;p66"/>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6"/>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66"/>
          <p:cNvPicPr preferRelativeResize="0"/>
          <p:nvPr/>
        </p:nvPicPr>
        <p:blipFill>
          <a:blip r:embed="rId3">
            <a:alphaModFix/>
          </a:blip>
          <a:stretch>
            <a:fillRect/>
          </a:stretch>
        </p:blipFill>
        <p:spPr>
          <a:xfrm>
            <a:off x="216625" y="1844375"/>
            <a:ext cx="4463480" cy="2477200"/>
          </a:xfrm>
          <a:prstGeom prst="rect">
            <a:avLst/>
          </a:prstGeom>
          <a:noFill/>
          <a:ln>
            <a:noFill/>
          </a:ln>
        </p:spPr>
      </p:pic>
      <p:pic>
        <p:nvPicPr>
          <p:cNvPr id="765" name="Google Shape;765;p66"/>
          <p:cNvPicPr preferRelativeResize="0"/>
          <p:nvPr/>
        </p:nvPicPr>
        <p:blipFill>
          <a:blip r:embed="rId4">
            <a:alphaModFix/>
          </a:blip>
          <a:stretch>
            <a:fillRect/>
          </a:stretch>
        </p:blipFill>
        <p:spPr>
          <a:xfrm>
            <a:off x="1318950" y="720650"/>
            <a:ext cx="5518405" cy="725175"/>
          </a:xfrm>
          <a:prstGeom prst="rect">
            <a:avLst/>
          </a:prstGeom>
          <a:noFill/>
          <a:ln>
            <a:noFill/>
          </a:ln>
        </p:spPr>
      </p:pic>
      <p:sp>
        <p:nvSpPr>
          <p:cNvPr id="766" name="Google Shape;766;p66"/>
          <p:cNvSpPr txBox="1"/>
          <p:nvPr/>
        </p:nvSpPr>
        <p:spPr>
          <a:xfrm>
            <a:off x="465813" y="4417900"/>
            <a:ext cx="396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lbert Sans"/>
                <a:ea typeface="Albert Sans"/>
                <a:cs typeface="Albert Sans"/>
                <a:sym typeface="Albert Sans"/>
              </a:rPr>
              <a:t>Similar to above, we can tell most of the animal images like deer,with some other classes also seen</a:t>
            </a:r>
            <a:endParaRPr sz="1200">
              <a:latin typeface="Albert Sans"/>
              <a:ea typeface="Albert Sans"/>
              <a:cs typeface="Albert Sans"/>
              <a:sym typeface="Albert Sans"/>
            </a:endParaRPr>
          </a:p>
        </p:txBody>
      </p:sp>
      <p:sp>
        <p:nvSpPr>
          <p:cNvPr id="767" name="Google Shape;767;p66"/>
          <p:cNvSpPr txBox="1"/>
          <p:nvPr/>
        </p:nvSpPr>
        <p:spPr>
          <a:xfrm>
            <a:off x="4892600" y="1619575"/>
            <a:ext cx="40014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mains around there</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increases with a spike and drops and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50</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0.04</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Did have a minor improvement over baseline dcgan 2</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7"/>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SADCGAN (Model 2)</a:t>
            </a:r>
            <a:endParaRPr sz="2800"/>
          </a:p>
        </p:txBody>
      </p:sp>
      <p:sp>
        <p:nvSpPr>
          <p:cNvPr id="773" name="Google Shape;773;p67"/>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7"/>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67"/>
          <p:cNvPicPr preferRelativeResize="0"/>
          <p:nvPr/>
        </p:nvPicPr>
        <p:blipFill>
          <a:blip r:embed="rId3">
            <a:alphaModFix/>
          </a:blip>
          <a:stretch>
            <a:fillRect/>
          </a:stretch>
        </p:blipFill>
        <p:spPr>
          <a:xfrm>
            <a:off x="398575" y="859775"/>
            <a:ext cx="2985288" cy="4045700"/>
          </a:xfrm>
          <a:prstGeom prst="rect">
            <a:avLst/>
          </a:prstGeom>
          <a:noFill/>
          <a:ln>
            <a:noFill/>
          </a:ln>
        </p:spPr>
      </p:pic>
      <p:pic>
        <p:nvPicPr>
          <p:cNvPr id="776" name="Google Shape;776;p67"/>
          <p:cNvPicPr preferRelativeResize="0"/>
          <p:nvPr/>
        </p:nvPicPr>
        <p:blipFill>
          <a:blip r:embed="rId4">
            <a:alphaModFix/>
          </a:blip>
          <a:stretch>
            <a:fillRect/>
          </a:stretch>
        </p:blipFill>
        <p:spPr>
          <a:xfrm>
            <a:off x="3857354" y="977500"/>
            <a:ext cx="4485976" cy="3591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8"/>
          <p:cNvSpPr txBox="1"/>
          <p:nvPr>
            <p:ph idx="2" type="title"/>
          </p:nvPr>
        </p:nvSpPr>
        <p:spPr>
          <a:xfrm>
            <a:off x="715050" y="1288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SADCGAN (Model 2)</a:t>
            </a:r>
            <a:endParaRPr sz="2800"/>
          </a:p>
        </p:txBody>
      </p:sp>
      <p:sp>
        <p:nvSpPr>
          <p:cNvPr id="782" name="Google Shape;782;p68"/>
          <p:cNvSpPr/>
          <p:nvPr/>
        </p:nvSpPr>
        <p:spPr>
          <a:xfrm>
            <a:off x="6999075" y="342260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8"/>
          <p:cNvSpPr/>
          <p:nvPr/>
        </p:nvSpPr>
        <p:spPr>
          <a:xfrm>
            <a:off x="8063500" y="3332725"/>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4" name="Google Shape;784;p68"/>
          <p:cNvPicPr preferRelativeResize="0"/>
          <p:nvPr/>
        </p:nvPicPr>
        <p:blipFill>
          <a:blip r:embed="rId3">
            <a:alphaModFix/>
          </a:blip>
          <a:stretch>
            <a:fillRect/>
          </a:stretch>
        </p:blipFill>
        <p:spPr>
          <a:xfrm>
            <a:off x="537675" y="1974352"/>
            <a:ext cx="4374650" cy="2445075"/>
          </a:xfrm>
          <a:prstGeom prst="rect">
            <a:avLst/>
          </a:prstGeom>
          <a:noFill/>
          <a:ln>
            <a:noFill/>
          </a:ln>
        </p:spPr>
      </p:pic>
      <p:sp>
        <p:nvSpPr>
          <p:cNvPr id="785" name="Google Shape;785;p68"/>
          <p:cNvSpPr txBox="1"/>
          <p:nvPr/>
        </p:nvSpPr>
        <p:spPr>
          <a:xfrm>
            <a:off x="5063825" y="1887763"/>
            <a:ext cx="40014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Discriminator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discriminator loss, it starts relatively low and rises quickly and continues to decrease steadily as the epochs increases</a:t>
            </a:r>
            <a:endParaRPr sz="1200">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Generator loss</a:t>
            </a:r>
            <a:endParaRPr u="sng">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For the generator loss, it drops and proceeded to increase slowly</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FID Score of 49</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KID Score is 0.047</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    </a:t>
            </a:r>
            <a:endParaRPr sz="1200">
              <a:latin typeface="Albert Sans"/>
              <a:ea typeface="Albert Sans"/>
              <a:cs typeface="Albert Sans"/>
              <a:sym typeface="Albert Sans"/>
            </a:endParaRPr>
          </a:p>
          <a:p>
            <a:pPr indent="0" lvl="0" marL="0" rtl="0" algn="l">
              <a:spcBef>
                <a:spcPts val="0"/>
              </a:spcBef>
              <a:spcAft>
                <a:spcPts val="0"/>
              </a:spcAft>
              <a:buNone/>
            </a:pPr>
            <a:r>
              <a:rPr lang="en" sz="1200">
                <a:latin typeface="Albert Sans"/>
                <a:ea typeface="Albert Sans"/>
                <a:cs typeface="Albert Sans"/>
                <a:sym typeface="Albert Sans"/>
              </a:rPr>
              <a:t>It did not improve too much.</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a:p>
            <a:pPr indent="0" lvl="0" marL="0" rtl="0" algn="l">
              <a:spcBef>
                <a:spcPts val="0"/>
              </a:spcBef>
              <a:spcAft>
                <a:spcPts val="0"/>
              </a:spcAft>
              <a:buNone/>
            </a:pPr>
            <a:r>
              <a:t/>
            </a:r>
            <a:endParaRPr sz="1200">
              <a:latin typeface="Albert Sans"/>
              <a:ea typeface="Albert Sans"/>
              <a:cs typeface="Albert Sans"/>
              <a:sym typeface="Albert Sans"/>
            </a:endParaRPr>
          </a:p>
        </p:txBody>
      </p:sp>
      <p:pic>
        <p:nvPicPr>
          <p:cNvPr id="786" name="Google Shape;786;p68"/>
          <p:cNvPicPr preferRelativeResize="0"/>
          <p:nvPr/>
        </p:nvPicPr>
        <p:blipFill>
          <a:blip r:embed="rId4">
            <a:alphaModFix/>
          </a:blip>
          <a:stretch>
            <a:fillRect/>
          </a:stretch>
        </p:blipFill>
        <p:spPr>
          <a:xfrm>
            <a:off x="1478850" y="624475"/>
            <a:ext cx="5753487" cy="995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9"/>
          <p:cNvSpPr txBox="1"/>
          <p:nvPr>
            <p:ph type="title"/>
          </p:nvPr>
        </p:nvSpPr>
        <p:spPr>
          <a:xfrm>
            <a:off x="909050" y="2267588"/>
            <a:ext cx="4812600" cy="9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Evaluation</a:t>
            </a:r>
            <a:endParaRPr sz="2500"/>
          </a:p>
        </p:txBody>
      </p:sp>
      <p:sp>
        <p:nvSpPr>
          <p:cNvPr id="792" name="Google Shape;792;p69"/>
          <p:cNvSpPr txBox="1"/>
          <p:nvPr>
            <p:ph idx="2" type="title"/>
          </p:nvPr>
        </p:nvSpPr>
        <p:spPr>
          <a:xfrm>
            <a:off x="909050" y="11627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 </a:t>
            </a:r>
            <a:endParaRPr/>
          </a:p>
        </p:txBody>
      </p:sp>
      <p:sp>
        <p:nvSpPr>
          <p:cNvPr id="793" name="Google Shape;793;p69"/>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9"/>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9"/>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69"/>
          <p:cNvGrpSpPr/>
          <p:nvPr/>
        </p:nvGrpSpPr>
        <p:grpSpPr>
          <a:xfrm>
            <a:off x="7125139" y="2016949"/>
            <a:ext cx="554809" cy="554809"/>
            <a:chOff x="5724800" y="2169125"/>
            <a:chExt cx="587100" cy="587100"/>
          </a:xfrm>
        </p:grpSpPr>
        <p:sp>
          <p:nvSpPr>
            <p:cNvPr id="797" name="Google Shape;797;p69"/>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9"/>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9"/>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69"/>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69"/>
          <p:cNvGrpSpPr/>
          <p:nvPr/>
        </p:nvGrpSpPr>
        <p:grpSpPr>
          <a:xfrm>
            <a:off x="7125145" y="772239"/>
            <a:ext cx="835737" cy="835737"/>
            <a:chOff x="6810900" y="2169125"/>
            <a:chExt cx="587100" cy="587100"/>
          </a:xfrm>
        </p:grpSpPr>
        <p:sp>
          <p:nvSpPr>
            <p:cNvPr id="802" name="Google Shape;802;p69"/>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9"/>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69"/>
            <p:cNvGrpSpPr/>
            <p:nvPr/>
          </p:nvGrpSpPr>
          <p:grpSpPr>
            <a:xfrm>
              <a:off x="6972327" y="2333833"/>
              <a:ext cx="260615" cy="258080"/>
              <a:chOff x="-37385100" y="3949908"/>
              <a:chExt cx="321350" cy="318225"/>
            </a:xfrm>
          </p:grpSpPr>
          <p:sp>
            <p:nvSpPr>
              <p:cNvPr id="805" name="Google Shape;805;p6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0"/>
          <p:cNvSpPr txBox="1"/>
          <p:nvPr>
            <p:ph type="title"/>
          </p:nvPr>
        </p:nvSpPr>
        <p:spPr>
          <a:xfrm>
            <a:off x="715050" y="5433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a:t>
            </a:r>
            <a:endParaRPr/>
          </a:p>
        </p:txBody>
      </p:sp>
      <p:pic>
        <p:nvPicPr>
          <p:cNvPr id="812" name="Google Shape;812;p70"/>
          <p:cNvPicPr preferRelativeResize="0"/>
          <p:nvPr/>
        </p:nvPicPr>
        <p:blipFill>
          <a:blip r:embed="rId3">
            <a:alphaModFix/>
          </a:blip>
          <a:stretch>
            <a:fillRect/>
          </a:stretch>
        </p:blipFill>
        <p:spPr>
          <a:xfrm>
            <a:off x="379038" y="1323649"/>
            <a:ext cx="8286326" cy="29495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1"/>
          <p:cNvSpPr txBox="1"/>
          <p:nvPr>
            <p:ph type="title"/>
          </p:nvPr>
        </p:nvSpPr>
        <p:spPr>
          <a:xfrm>
            <a:off x="715050" y="5433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a:t>
            </a:r>
            <a:endParaRPr/>
          </a:p>
        </p:txBody>
      </p:sp>
      <p:pic>
        <p:nvPicPr>
          <p:cNvPr id="818" name="Google Shape;818;p71"/>
          <p:cNvPicPr preferRelativeResize="0"/>
          <p:nvPr/>
        </p:nvPicPr>
        <p:blipFill>
          <a:blip r:embed="rId3">
            <a:alphaModFix/>
          </a:blip>
          <a:stretch>
            <a:fillRect/>
          </a:stretch>
        </p:blipFill>
        <p:spPr>
          <a:xfrm>
            <a:off x="749700" y="1257275"/>
            <a:ext cx="6969249" cy="871150"/>
          </a:xfrm>
          <a:prstGeom prst="rect">
            <a:avLst/>
          </a:prstGeom>
          <a:noFill/>
          <a:ln>
            <a:noFill/>
          </a:ln>
        </p:spPr>
      </p:pic>
      <p:pic>
        <p:nvPicPr>
          <p:cNvPr id="819" name="Google Shape;819;p71"/>
          <p:cNvPicPr preferRelativeResize="0"/>
          <p:nvPr/>
        </p:nvPicPr>
        <p:blipFill>
          <a:blip r:embed="rId4">
            <a:alphaModFix/>
          </a:blip>
          <a:stretch>
            <a:fillRect/>
          </a:stretch>
        </p:blipFill>
        <p:spPr>
          <a:xfrm>
            <a:off x="749700" y="2255925"/>
            <a:ext cx="6745248" cy="243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780550" y="418875"/>
            <a:ext cx="70038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Background Research</a:t>
            </a:r>
            <a:endParaRPr sz="2200"/>
          </a:p>
        </p:txBody>
      </p:sp>
      <p:sp>
        <p:nvSpPr>
          <p:cNvPr id="304" name="Google Shape;304;p27"/>
          <p:cNvSpPr/>
          <p:nvPr/>
        </p:nvSpPr>
        <p:spPr>
          <a:xfrm>
            <a:off x="7228750" y="1165437"/>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txBox="1"/>
          <p:nvPr>
            <p:ph idx="2" type="subTitle"/>
          </p:nvPr>
        </p:nvSpPr>
        <p:spPr>
          <a:xfrm>
            <a:off x="698450" y="1003825"/>
            <a:ext cx="3585900" cy="23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Generator</a:t>
            </a:r>
            <a:endParaRPr sz="1400" u="sng"/>
          </a:p>
          <a:p>
            <a:pPr indent="0" lvl="0" marL="457200" rtl="0" algn="l">
              <a:spcBef>
                <a:spcPts val="0"/>
              </a:spcBef>
              <a:spcAft>
                <a:spcPts val="0"/>
              </a:spcAft>
              <a:buNone/>
            </a:pPr>
            <a:r>
              <a:rPr lang="en"/>
              <a:t> </a:t>
            </a:r>
            <a:endParaRPr/>
          </a:p>
          <a:p>
            <a:pPr indent="-304800" lvl="0" marL="457200" rtl="0" algn="l">
              <a:spcBef>
                <a:spcPts val="0"/>
              </a:spcBef>
              <a:spcAft>
                <a:spcPts val="0"/>
              </a:spcAft>
              <a:buSzPts val="1200"/>
              <a:buAutoNum type="arabicPeriod"/>
            </a:pPr>
            <a:r>
              <a:rPr lang="en"/>
              <a:t>For this, you can input random images, known as random noise. This random images can be anything.</a:t>
            </a:r>
            <a:endParaRPr/>
          </a:p>
          <a:p>
            <a:pPr indent="-304800" lvl="0" marL="457200" rtl="0" algn="l">
              <a:spcBef>
                <a:spcPts val="0"/>
              </a:spcBef>
              <a:spcAft>
                <a:spcPts val="0"/>
              </a:spcAft>
              <a:buSzPts val="1200"/>
              <a:buAutoNum type="arabicPeriod"/>
            </a:pPr>
            <a:r>
              <a:rPr lang="en"/>
              <a:t>Through the generator, it will generate a sample that hopefully ends up like the real dataset if the generator and discriminator and discriminator both are trained good enough</a:t>
            </a:r>
            <a:endParaRPr/>
          </a:p>
          <a:p>
            <a:pPr indent="-304800" lvl="0" marL="457200" rtl="0" algn="l">
              <a:spcBef>
                <a:spcPts val="0"/>
              </a:spcBef>
              <a:spcAft>
                <a:spcPts val="0"/>
              </a:spcAft>
              <a:buSzPts val="1200"/>
              <a:buAutoNum type="arabicPeriod"/>
            </a:pPr>
            <a:r>
              <a:rPr lang="en"/>
              <a:t>Output is sometimes referred to as latent space or a latent vector</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sz="1400" u="sng"/>
          </a:p>
        </p:txBody>
      </p:sp>
      <p:sp>
        <p:nvSpPr>
          <p:cNvPr id="306" name="Google Shape;306;p27"/>
          <p:cNvSpPr txBox="1"/>
          <p:nvPr>
            <p:ph idx="2" type="subTitle"/>
          </p:nvPr>
        </p:nvSpPr>
        <p:spPr>
          <a:xfrm>
            <a:off x="4563300" y="1003825"/>
            <a:ext cx="3894000" cy="26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Discriminator</a:t>
            </a:r>
            <a:endParaRPr sz="1400" u="sng"/>
          </a:p>
          <a:p>
            <a:pPr indent="0" lvl="0" marL="0" rtl="0" algn="l">
              <a:spcBef>
                <a:spcPts val="0"/>
              </a:spcBef>
              <a:spcAft>
                <a:spcPts val="0"/>
              </a:spcAft>
              <a:buNone/>
            </a:pPr>
            <a:r>
              <a:t/>
            </a:r>
            <a:endParaRPr sz="1400" u="sng"/>
          </a:p>
          <a:p>
            <a:pPr indent="-304800" lvl="0" marL="457200" rtl="0" algn="l">
              <a:spcBef>
                <a:spcPts val="0"/>
              </a:spcBef>
              <a:spcAft>
                <a:spcPts val="0"/>
              </a:spcAft>
              <a:buSzPts val="1200"/>
              <a:buAutoNum type="arabicPeriod"/>
            </a:pPr>
            <a:r>
              <a:rPr lang="en"/>
              <a:t>For discriminator, input the real images from actual data that needs to be generated like CIFAR10</a:t>
            </a:r>
            <a:endParaRPr/>
          </a:p>
          <a:p>
            <a:pPr indent="-304800" lvl="0" marL="457200" rtl="0" algn="l">
              <a:spcBef>
                <a:spcPts val="0"/>
              </a:spcBef>
              <a:spcAft>
                <a:spcPts val="0"/>
              </a:spcAft>
              <a:buSzPts val="1200"/>
              <a:buAutoNum type="arabicPeriod"/>
            </a:pPr>
            <a:r>
              <a:rPr lang="en"/>
              <a:t>Also, you input the output of generator into the discriminator</a:t>
            </a:r>
            <a:endParaRPr/>
          </a:p>
          <a:p>
            <a:pPr indent="-304800" lvl="0" marL="457200" rtl="0" algn="l">
              <a:spcBef>
                <a:spcPts val="0"/>
              </a:spcBef>
              <a:spcAft>
                <a:spcPts val="0"/>
              </a:spcAft>
              <a:buSzPts val="1200"/>
              <a:buAutoNum type="arabicPeriod"/>
            </a:pPr>
            <a:r>
              <a:rPr lang="en"/>
              <a:t>Convolutional layer of discriminator is the normal convolution we are used to.</a:t>
            </a:r>
            <a:endParaRPr/>
          </a:p>
          <a:p>
            <a:pPr indent="-304800" lvl="0" marL="457200" rtl="0" algn="l">
              <a:spcBef>
                <a:spcPts val="0"/>
              </a:spcBef>
              <a:spcAft>
                <a:spcPts val="0"/>
              </a:spcAft>
              <a:buSzPts val="1200"/>
              <a:buAutoNum type="arabicPeriod"/>
            </a:pPr>
            <a:r>
              <a:rPr lang="en"/>
              <a:t>This are downscaled to the input that is suitable for classification. </a:t>
            </a:r>
            <a:endParaRPr/>
          </a:p>
          <a:p>
            <a:pPr indent="0" lvl="0" marL="0" rtl="0" algn="l">
              <a:spcBef>
                <a:spcPts val="0"/>
              </a:spcBef>
              <a:spcAft>
                <a:spcPts val="0"/>
              </a:spcAft>
              <a:buNone/>
            </a:pPr>
            <a:r>
              <a:t/>
            </a:r>
            <a:endParaRPr sz="1400" u="sng"/>
          </a:p>
        </p:txBody>
      </p:sp>
      <p:sp>
        <p:nvSpPr>
          <p:cNvPr id="307" name="Google Shape;307;p27"/>
          <p:cNvSpPr txBox="1"/>
          <p:nvPr/>
        </p:nvSpPr>
        <p:spPr>
          <a:xfrm>
            <a:off x="780550" y="3256675"/>
            <a:ext cx="73989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1"/>
                </a:solidFill>
                <a:latin typeface="Albert Sans"/>
                <a:ea typeface="Albert Sans"/>
                <a:cs typeface="Albert Sans"/>
                <a:sym typeface="Albert Sans"/>
              </a:rPr>
              <a:t>How can we optimise as a whole?</a:t>
            </a:r>
            <a:endParaRPr u="sng">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u="sng">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After data is passed through both generator and discriminator, optimisation with backpropagation begins, the goal is to keep improving at a level pace for both models to be good at its role, equilibrium point is exactly when the discriminator is leaning 50% to both sides, meaning that both images could either be real or fake, where the generator model tries to minimize the probability that the discriminator will predict the generator's output as fake. On the other side, the discriminator tries to maximize the probability that it will correctly classify both real and fake image</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u="sng">
              <a:solidFill>
                <a:schemeClr val="dk1"/>
              </a:solidFill>
              <a:latin typeface="Albert Sans"/>
              <a:ea typeface="Albert Sans"/>
              <a:cs typeface="Albert Sans"/>
              <a:sym typeface="Albert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2"/>
          <p:cNvSpPr txBox="1"/>
          <p:nvPr>
            <p:ph type="title"/>
          </p:nvPr>
        </p:nvSpPr>
        <p:spPr>
          <a:xfrm>
            <a:off x="909050" y="2267588"/>
            <a:ext cx="4812600" cy="9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Improvement</a:t>
            </a:r>
            <a:endParaRPr sz="2500"/>
          </a:p>
        </p:txBody>
      </p:sp>
      <p:sp>
        <p:nvSpPr>
          <p:cNvPr id="825" name="Google Shape;825;p72"/>
          <p:cNvSpPr txBox="1"/>
          <p:nvPr>
            <p:ph idx="2" type="title"/>
          </p:nvPr>
        </p:nvSpPr>
        <p:spPr>
          <a:xfrm>
            <a:off x="909050" y="11627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 </a:t>
            </a:r>
            <a:endParaRPr/>
          </a:p>
        </p:txBody>
      </p:sp>
      <p:sp>
        <p:nvSpPr>
          <p:cNvPr id="826" name="Google Shape;826;p72"/>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2"/>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2"/>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72"/>
          <p:cNvGrpSpPr/>
          <p:nvPr/>
        </p:nvGrpSpPr>
        <p:grpSpPr>
          <a:xfrm>
            <a:off x="7125139" y="2016949"/>
            <a:ext cx="554809" cy="554809"/>
            <a:chOff x="5724800" y="2169125"/>
            <a:chExt cx="587100" cy="587100"/>
          </a:xfrm>
        </p:grpSpPr>
        <p:sp>
          <p:nvSpPr>
            <p:cNvPr id="830" name="Google Shape;830;p72"/>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2"/>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2"/>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72"/>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72"/>
          <p:cNvGrpSpPr/>
          <p:nvPr/>
        </p:nvGrpSpPr>
        <p:grpSpPr>
          <a:xfrm>
            <a:off x="7125145" y="772239"/>
            <a:ext cx="835737" cy="835737"/>
            <a:chOff x="6810900" y="2169125"/>
            <a:chExt cx="587100" cy="587100"/>
          </a:xfrm>
        </p:grpSpPr>
        <p:sp>
          <p:nvSpPr>
            <p:cNvPr id="835" name="Google Shape;835;p72"/>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2"/>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72"/>
            <p:cNvGrpSpPr/>
            <p:nvPr/>
          </p:nvGrpSpPr>
          <p:grpSpPr>
            <a:xfrm>
              <a:off x="6972327" y="2333833"/>
              <a:ext cx="260615" cy="258080"/>
              <a:chOff x="-37385100" y="3949908"/>
              <a:chExt cx="321350" cy="318225"/>
            </a:xfrm>
          </p:grpSpPr>
          <p:sp>
            <p:nvSpPr>
              <p:cNvPr id="838" name="Google Shape;838;p7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0" name="Google Shape;840;p72"/>
          <p:cNvSpPr txBox="1"/>
          <p:nvPr/>
        </p:nvSpPr>
        <p:spPr>
          <a:xfrm>
            <a:off x="861750" y="2853875"/>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We will further improve CGAN model 1 and DCGAN model 3</a:t>
            </a:r>
            <a:endParaRPr sz="1200">
              <a:latin typeface="Albert Sans"/>
              <a:ea typeface="Albert Sans"/>
              <a:cs typeface="Albert Sans"/>
              <a:sym typeface="Albert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3"/>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Improvement - Outlier Testing</a:t>
            </a:r>
            <a:endParaRPr sz="2500"/>
          </a:p>
        </p:txBody>
      </p:sp>
      <p:sp>
        <p:nvSpPr>
          <p:cNvPr id="846" name="Google Shape;846;p73"/>
          <p:cNvSpPr txBox="1"/>
          <p:nvPr/>
        </p:nvSpPr>
        <p:spPr>
          <a:xfrm>
            <a:off x="1084000" y="1109825"/>
            <a:ext cx="65976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Outlier testing in GANs is crucial for ensuring the generative model produces high-quality and diverse outputs, identifying instances where the model deviates significantly from the expected data distribution.</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By integrating outlier detection mechanisms, researchers can monitor and improve the stability of GAN training, mitigating common issues like mode collapse, where the model generates limited varieties of outputs.</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Techniques like statistical outlier detection, distance metrics in latent space, or comparison against a validation set are commonly used to identify anomalies in the data generated by GANs.</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Incorporating outlier testing into the GAN framework not only enhances the reliability of the model but also provides valuable insights into the model's learning dynamics and potential areas for improvement</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This is done with the use of auto encoder</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Char char="-"/>
            </a:pPr>
            <a:r>
              <a:rPr lang="en">
                <a:latin typeface="Albert Sans"/>
                <a:ea typeface="Albert Sans"/>
                <a:cs typeface="Albert Sans"/>
                <a:sym typeface="Albert Sans"/>
              </a:rPr>
              <a:t>Auto Encoder are a type of deep-learning architectures that are used to learn how to compress and decompress data faithfully.</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Char char="-"/>
            </a:pPr>
            <a:r>
              <a:rPr lang="en">
                <a:latin typeface="Albert Sans"/>
                <a:ea typeface="Albert Sans"/>
                <a:cs typeface="Albert Sans"/>
                <a:sym typeface="Albert Sans"/>
              </a:rPr>
              <a:t>The compression layers are referred to as the encoding layers, and the decompression layers are referred to as the decoding layer</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4"/>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Improvement - Outlier Testing</a:t>
            </a:r>
            <a:endParaRPr sz="2500"/>
          </a:p>
        </p:txBody>
      </p:sp>
      <p:pic>
        <p:nvPicPr>
          <p:cNvPr id="852" name="Google Shape;852;p74"/>
          <p:cNvPicPr preferRelativeResize="0"/>
          <p:nvPr/>
        </p:nvPicPr>
        <p:blipFill>
          <a:blip r:embed="rId3">
            <a:alphaModFix/>
          </a:blip>
          <a:stretch>
            <a:fillRect/>
          </a:stretch>
        </p:blipFill>
        <p:spPr>
          <a:xfrm>
            <a:off x="774538" y="2155625"/>
            <a:ext cx="8072376" cy="962450"/>
          </a:xfrm>
          <a:prstGeom prst="rect">
            <a:avLst/>
          </a:prstGeom>
          <a:noFill/>
          <a:ln>
            <a:noFill/>
          </a:ln>
        </p:spPr>
      </p:pic>
      <p:sp>
        <p:nvSpPr>
          <p:cNvPr id="853" name="Google Shape;853;p74"/>
          <p:cNvSpPr txBox="1"/>
          <p:nvPr/>
        </p:nvSpPr>
        <p:spPr>
          <a:xfrm>
            <a:off x="1964050" y="3407300"/>
            <a:ext cx="60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Outlier image seems to be mix with half clear and half unclear</a:t>
            </a:r>
            <a:endParaRPr>
              <a:latin typeface="Albert Sans"/>
              <a:ea typeface="Albert Sans"/>
              <a:cs typeface="Albert Sans"/>
              <a:sym typeface="Albert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5"/>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Improvement - Sharpening Image</a:t>
            </a:r>
            <a:endParaRPr sz="2500"/>
          </a:p>
        </p:txBody>
      </p:sp>
      <p:sp>
        <p:nvSpPr>
          <p:cNvPr id="859" name="Google Shape;859;p75"/>
          <p:cNvSpPr txBox="1"/>
          <p:nvPr/>
        </p:nvSpPr>
        <p:spPr>
          <a:xfrm>
            <a:off x="1084000" y="1109825"/>
            <a:ext cx="6597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Sharpening images in GANs is a post-processing step aimed at enhancing the clarity and detail of generated images, often addressing common issues like blurriness or lack of texture definition</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This technique involves applying image processing filters, such as unsharp masking or high-pass filters, to emphasize edges and fine details, making the generated images more realistic and visually appealing</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Image sharpening can be particularly beneficial in applications where GANs are used for super-resolution tasks, converting low-resolution images to high-resolution counterparts while maintaining high-quality details</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Incorporating sharpening techniques into GAN frameworks can also aid in improving the perceptual quality of generated images, making them more convincing to the human eye and useful for practical applications</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6"/>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Improvement - Sharpening Image</a:t>
            </a:r>
            <a:endParaRPr sz="2500"/>
          </a:p>
        </p:txBody>
      </p:sp>
      <p:pic>
        <p:nvPicPr>
          <p:cNvPr id="865" name="Google Shape;865;p76"/>
          <p:cNvPicPr preferRelativeResize="0"/>
          <p:nvPr/>
        </p:nvPicPr>
        <p:blipFill>
          <a:blip r:embed="rId3">
            <a:alphaModFix/>
          </a:blip>
          <a:stretch>
            <a:fillRect/>
          </a:stretch>
        </p:blipFill>
        <p:spPr>
          <a:xfrm>
            <a:off x="1951650" y="1316538"/>
            <a:ext cx="4936850" cy="2510425"/>
          </a:xfrm>
          <a:prstGeom prst="rect">
            <a:avLst/>
          </a:prstGeom>
          <a:noFill/>
          <a:ln>
            <a:noFill/>
          </a:ln>
        </p:spPr>
      </p:pic>
      <p:sp>
        <p:nvSpPr>
          <p:cNvPr id="866" name="Google Shape;866;p76"/>
          <p:cNvSpPr txBox="1"/>
          <p:nvPr/>
        </p:nvSpPr>
        <p:spPr>
          <a:xfrm>
            <a:off x="1898925" y="4033700"/>
            <a:ext cx="606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Image are sharpened even clearer here</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7"/>
          <p:cNvSpPr txBox="1"/>
          <p:nvPr>
            <p:ph type="title"/>
          </p:nvPr>
        </p:nvSpPr>
        <p:spPr>
          <a:xfrm>
            <a:off x="758475" y="1852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Improvement - Data Augmentation</a:t>
            </a:r>
            <a:endParaRPr sz="2500"/>
          </a:p>
        </p:txBody>
      </p:sp>
      <p:sp>
        <p:nvSpPr>
          <p:cNvPr id="872" name="Google Shape;872;p77"/>
          <p:cNvSpPr txBox="1"/>
          <p:nvPr/>
        </p:nvSpPr>
        <p:spPr>
          <a:xfrm>
            <a:off x="1149125" y="719175"/>
            <a:ext cx="65976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Data augmentation in GANs involves artificially expanding the dataset by generating altered versions of the training images, utilizing techniques such as rotation, width and height shifts, and horizontal flipping, as seen by ImageDataGenerator</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By applying transformations like a 15-degree rotation range, 10% width and height shift range, and enabling horizontal flips, `ImageDataGenerator` enhances the diversity of the training data, helping the model generalize better and reducing overfitting</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This augmentation process makes the GAN model more robust to variations in input data, effectively teaching the model to recognize and generate images that maintain their identity despite alterations in orientation, position, and perspective</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Incorporating such data augmentation strategies is particularly useful in scenarios where the dataset is limited, as it artificially expands the dataset size, providing the GAN with more varied examples to learn from</a:t>
            </a:r>
            <a:endParaRPr>
              <a:latin typeface="Albert Sans"/>
              <a:ea typeface="Albert Sans"/>
              <a:cs typeface="Albert Sans"/>
              <a:sym typeface="Albert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8"/>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Improvement - CutMix</a:t>
            </a:r>
            <a:endParaRPr sz="2500"/>
          </a:p>
        </p:txBody>
      </p:sp>
      <p:sp>
        <p:nvSpPr>
          <p:cNvPr id="878" name="Google Shape;878;p78"/>
          <p:cNvSpPr txBox="1"/>
          <p:nvPr/>
        </p:nvSpPr>
        <p:spPr>
          <a:xfrm>
            <a:off x="1084000" y="1109825"/>
            <a:ext cx="6597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The idea of cutmix is to base on the labels mix two different images.</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This helps with the discriminator such that the goal is to be able to learn more with less </a:t>
            </a:r>
            <a:r>
              <a:rPr lang="en">
                <a:latin typeface="Albert Sans"/>
                <a:ea typeface="Albert Sans"/>
                <a:cs typeface="Albert Sans"/>
                <a:sym typeface="Albert Sans"/>
              </a:rPr>
              <a:t>through</a:t>
            </a:r>
            <a:r>
              <a:rPr lang="en">
                <a:latin typeface="Albert Sans"/>
                <a:ea typeface="Albert Sans"/>
                <a:cs typeface="Albert Sans"/>
                <a:sym typeface="Albert Sans"/>
              </a:rPr>
              <a:t> this process</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However, this could result in generated images being unrealistic with cutout portion</a:t>
            </a:r>
            <a:endParaRPr>
              <a:latin typeface="Albert Sans"/>
              <a:ea typeface="Albert Sans"/>
              <a:cs typeface="Albert Sans"/>
              <a:sym typeface="Albert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9"/>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Improvement - OverSampling</a:t>
            </a:r>
            <a:endParaRPr sz="2500"/>
          </a:p>
        </p:txBody>
      </p:sp>
      <p:sp>
        <p:nvSpPr>
          <p:cNvPr id="884" name="Google Shape;884;p79"/>
          <p:cNvSpPr txBox="1"/>
          <p:nvPr/>
        </p:nvSpPr>
        <p:spPr>
          <a:xfrm>
            <a:off x="1084000" y="1109825"/>
            <a:ext cx="6597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The idea here is to oversample the dataset that we have</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The goal is to generate more dataset to be able to have more data to put into training for gan.</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Resample from sklearn was used to oversample the data here</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The process was first done on the train data</a:t>
            </a:r>
            <a:endParaRPr>
              <a:latin typeface="Albert Sans"/>
              <a:ea typeface="Albert Sans"/>
              <a:cs typeface="Albert Sans"/>
              <a:sym typeface="Albert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80"/>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Improvement - OverSampling</a:t>
            </a:r>
            <a:endParaRPr sz="2500"/>
          </a:p>
        </p:txBody>
      </p:sp>
      <p:sp>
        <p:nvSpPr>
          <p:cNvPr id="890" name="Google Shape;890;p80"/>
          <p:cNvSpPr txBox="1"/>
          <p:nvPr/>
        </p:nvSpPr>
        <p:spPr>
          <a:xfrm>
            <a:off x="1084000" y="1109825"/>
            <a:ext cx="6597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The idea here is to oversample the dataset that we have</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The goal is to generate more dataset to be able to have more data to put into training for gan.</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Resample from sklearn was used to oversample the data here</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The process was first done on the train data</a:t>
            </a:r>
            <a:endParaRPr>
              <a:latin typeface="Albert Sans"/>
              <a:ea typeface="Albert Sans"/>
              <a:cs typeface="Albert Sans"/>
              <a:sym typeface="Albert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81"/>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Model Improvement - Cosine and Exponential Decay</a:t>
            </a:r>
            <a:endParaRPr sz="2000"/>
          </a:p>
        </p:txBody>
      </p:sp>
      <p:sp>
        <p:nvSpPr>
          <p:cNvPr id="896" name="Google Shape;896;p81"/>
          <p:cNvSpPr txBox="1"/>
          <p:nvPr/>
        </p:nvSpPr>
        <p:spPr>
          <a:xfrm>
            <a:off x="1073150" y="990475"/>
            <a:ext cx="6597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lbert Sans"/>
                <a:ea typeface="Albert Sans"/>
                <a:cs typeface="Albert Sans"/>
                <a:sym typeface="Albert Sans"/>
              </a:rPr>
              <a:t>Cosine </a:t>
            </a:r>
            <a:r>
              <a:rPr lang="en" u="sng">
                <a:latin typeface="Albert Sans"/>
                <a:ea typeface="Albert Sans"/>
                <a:cs typeface="Albert Sans"/>
                <a:sym typeface="Albert Sans"/>
              </a:rPr>
              <a:t>Decay Scheduler</a:t>
            </a:r>
            <a:endParaRPr u="sng">
              <a:latin typeface="Albert Sans"/>
              <a:ea typeface="Albert Sans"/>
              <a:cs typeface="Albert Sans"/>
              <a:sym typeface="Albert Sans"/>
            </a:endParaRPr>
          </a:p>
          <a:p>
            <a:pPr indent="0" lvl="0" marL="0" rtl="0" algn="l">
              <a:spcBef>
                <a:spcPts val="0"/>
              </a:spcBef>
              <a:spcAft>
                <a:spcPts val="0"/>
              </a:spcAft>
              <a:buNone/>
            </a:pPr>
            <a:r>
              <a:t/>
            </a:r>
            <a:endParaRPr u="sng">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Cosine decay reduces the learning rate in cosine wave pattern, slowing down at the beginning and end of training.</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The idea is to start with an initial learning rate and then reduce it which at the start descends slowly and more steeply in the middle.</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This approach is suitable for training neural networks as it combines both rapid and slow decay of learning rate</a:t>
            </a:r>
            <a:endParaRPr>
              <a:latin typeface="Albert Sans"/>
              <a:ea typeface="Albert Sans"/>
              <a:cs typeface="Albert Sans"/>
              <a:sym typeface="Albert Sans"/>
            </a:endParaRPr>
          </a:p>
          <a:p>
            <a:pPr indent="0" lvl="0" marL="457200" rtl="0" algn="l">
              <a:spcBef>
                <a:spcPts val="0"/>
              </a:spcBef>
              <a:spcAft>
                <a:spcPts val="0"/>
              </a:spcAft>
              <a:buNone/>
            </a:pPr>
            <a:r>
              <a:t/>
            </a:r>
            <a:endParaRPr>
              <a:latin typeface="Albert Sans"/>
              <a:ea typeface="Albert Sans"/>
              <a:cs typeface="Albert Sans"/>
              <a:sym typeface="Albert Sans"/>
            </a:endParaRPr>
          </a:p>
          <a:p>
            <a:pPr indent="0" lvl="0" marL="0" rtl="0" algn="l">
              <a:spcBef>
                <a:spcPts val="0"/>
              </a:spcBef>
              <a:spcAft>
                <a:spcPts val="0"/>
              </a:spcAft>
              <a:buNone/>
            </a:pPr>
            <a:r>
              <a:rPr lang="en" u="sng">
                <a:latin typeface="Albert Sans"/>
                <a:ea typeface="Albert Sans"/>
                <a:cs typeface="Albert Sans"/>
                <a:sym typeface="Albert Sans"/>
              </a:rPr>
              <a:t>Exponential Decay Scheduler</a:t>
            </a:r>
            <a:endParaRPr u="sng">
              <a:latin typeface="Albert Sans"/>
              <a:ea typeface="Albert Sans"/>
              <a:cs typeface="Albert Sans"/>
              <a:sym typeface="Albert Sans"/>
            </a:endParaRPr>
          </a:p>
          <a:p>
            <a:pPr indent="0" lvl="0" marL="0" rtl="0" algn="l">
              <a:spcBef>
                <a:spcPts val="0"/>
              </a:spcBef>
              <a:spcAft>
                <a:spcPts val="0"/>
              </a:spcAft>
              <a:buNone/>
            </a:pPr>
            <a:r>
              <a:t/>
            </a:r>
            <a:endParaRPr u="sng">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The idea here is to oversample the dataset that we have</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 Exponential decay reduces the learning rate exponentially where the rate is decreasing at a exponential rate</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Very useful in cases where one wants to rapidly decrease the learning rate</a:t>
            </a:r>
            <a:endParaRPr>
              <a:latin typeface="Albert Sans"/>
              <a:ea typeface="Albert Sans"/>
              <a:cs typeface="Albert Sans"/>
              <a:sym typeface="Albert Sans"/>
            </a:endParaRPr>
          </a:p>
          <a:p>
            <a:pPr indent="-317500" lvl="0" marL="457200" rtl="0" algn="l">
              <a:spcBef>
                <a:spcPts val="0"/>
              </a:spcBef>
              <a:spcAft>
                <a:spcPts val="0"/>
              </a:spcAft>
              <a:buSzPts val="1400"/>
              <a:buFont typeface="Albert Sans"/>
              <a:buAutoNum type="arabicPeriod"/>
            </a:pPr>
            <a:r>
              <a:rPr lang="en">
                <a:latin typeface="Albert Sans"/>
                <a:ea typeface="Albert Sans"/>
                <a:cs typeface="Albert Sans"/>
                <a:sym typeface="Albert Sans"/>
              </a:rPr>
              <a:t>Learning rate is a fraction of the previous learning rate here</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8"/>
          <p:cNvSpPr txBox="1"/>
          <p:nvPr>
            <p:ph type="title"/>
          </p:nvPr>
        </p:nvSpPr>
        <p:spPr>
          <a:xfrm>
            <a:off x="715100" y="468625"/>
            <a:ext cx="70038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Feature Engineering</a:t>
            </a:r>
            <a:endParaRPr sz="2200"/>
          </a:p>
        </p:txBody>
      </p:sp>
      <p:sp>
        <p:nvSpPr>
          <p:cNvPr id="313" name="Google Shape;313;p28"/>
          <p:cNvSpPr/>
          <p:nvPr/>
        </p:nvSpPr>
        <p:spPr>
          <a:xfrm>
            <a:off x="7228750" y="1099062"/>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txBox="1"/>
          <p:nvPr>
            <p:ph idx="2" type="subTitle"/>
          </p:nvPr>
        </p:nvSpPr>
        <p:spPr>
          <a:xfrm>
            <a:off x="656950" y="945750"/>
            <a:ext cx="3585900" cy="621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u="sng"/>
              <a:t>Convert Data Type</a:t>
            </a:r>
            <a:endParaRPr sz="1400" u="sng"/>
          </a:p>
          <a:p>
            <a:pPr indent="0" lvl="0" marL="45720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sz="1400" u="sng"/>
          </a:p>
        </p:txBody>
      </p:sp>
      <p:pic>
        <p:nvPicPr>
          <p:cNvPr id="315" name="Google Shape;315;p28"/>
          <p:cNvPicPr preferRelativeResize="0"/>
          <p:nvPr/>
        </p:nvPicPr>
        <p:blipFill>
          <a:blip r:embed="rId3">
            <a:alphaModFix/>
          </a:blip>
          <a:stretch>
            <a:fillRect/>
          </a:stretch>
        </p:blipFill>
        <p:spPr>
          <a:xfrm>
            <a:off x="1155975" y="1325863"/>
            <a:ext cx="2803558" cy="241175"/>
          </a:xfrm>
          <a:prstGeom prst="rect">
            <a:avLst/>
          </a:prstGeom>
          <a:noFill/>
          <a:ln>
            <a:noFill/>
          </a:ln>
        </p:spPr>
      </p:pic>
      <p:sp>
        <p:nvSpPr>
          <p:cNvPr id="316" name="Google Shape;316;p28"/>
          <p:cNvSpPr txBox="1"/>
          <p:nvPr>
            <p:ph idx="2" type="subTitle"/>
          </p:nvPr>
        </p:nvSpPr>
        <p:spPr>
          <a:xfrm>
            <a:off x="872725" y="1567050"/>
            <a:ext cx="65808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line converts the data type of x_train elements to float32. It's a standard practice to use floating-point numbers in computations involving neural networks due to their capability to represent decimal values, which are crucial for the granularity of learning.</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sz="1400" u="sng"/>
          </a:p>
        </p:txBody>
      </p:sp>
      <p:sp>
        <p:nvSpPr>
          <p:cNvPr id="317" name="Google Shape;317;p28"/>
          <p:cNvSpPr txBox="1"/>
          <p:nvPr>
            <p:ph idx="2" type="subTitle"/>
          </p:nvPr>
        </p:nvSpPr>
        <p:spPr>
          <a:xfrm>
            <a:off x="764800" y="2178050"/>
            <a:ext cx="35859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2.    </a:t>
            </a:r>
            <a:r>
              <a:rPr lang="en" sz="1400" u="sng"/>
              <a:t>Scale The Data</a:t>
            </a:r>
            <a:r>
              <a:rPr lang="en"/>
              <a:t>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sz="1400" u="sng"/>
          </a:p>
        </p:txBody>
      </p:sp>
      <p:pic>
        <p:nvPicPr>
          <p:cNvPr id="318" name="Google Shape;318;p28"/>
          <p:cNvPicPr preferRelativeResize="0"/>
          <p:nvPr/>
        </p:nvPicPr>
        <p:blipFill>
          <a:blip r:embed="rId4">
            <a:alphaModFix/>
          </a:blip>
          <a:stretch>
            <a:fillRect/>
          </a:stretch>
        </p:blipFill>
        <p:spPr>
          <a:xfrm>
            <a:off x="1155975" y="2598650"/>
            <a:ext cx="1386300" cy="200775"/>
          </a:xfrm>
          <a:prstGeom prst="rect">
            <a:avLst/>
          </a:prstGeom>
          <a:noFill/>
          <a:ln>
            <a:noFill/>
          </a:ln>
        </p:spPr>
      </p:pic>
      <p:sp>
        <p:nvSpPr>
          <p:cNvPr id="319" name="Google Shape;319;p28"/>
          <p:cNvSpPr txBox="1"/>
          <p:nvPr>
            <p:ph idx="2" type="subTitle"/>
          </p:nvPr>
        </p:nvSpPr>
        <p:spPr>
          <a:xfrm>
            <a:off x="872725" y="2757950"/>
            <a:ext cx="7294200" cy="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pixel values of the images (assuming `x_train` contains image data) are scaled. Usually, image data comes in the format of integers ranging from 0 to 255 (8-bit representation). This operation scales the data to a new range. Dividing by `(255/2)` scales the data to a range of [0, 2].</a:t>
            </a:r>
            <a:endParaRPr sz="1400" u="sng"/>
          </a:p>
        </p:txBody>
      </p:sp>
      <p:sp>
        <p:nvSpPr>
          <p:cNvPr id="320" name="Google Shape;320;p28"/>
          <p:cNvSpPr txBox="1"/>
          <p:nvPr>
            <p:ph idx="2" type="subTitle"/>
          </p:nvPr>
        </p:nvSpPr>
        <p:spPr>
          <a:xfrm>
            <a:off x="764800" y="3375750"/>
            <a:ext cx="35859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3</a:t>
            </a:r>
            <a:r>
              <a:rPr lang="en" sz="1400"/>
              <a:t>.    </a:t>
            </a:r>
            <a:r>
              <a:rPr lang="en" sz="1400" u="sng"/>
              <a:t>Shift </a:t>
            </a:r>
            <a:r>
              <a:rPr lang="en" sz="1400" u="sng"/>
              <a:t>The Data</a:t>
            </a:r>
            <a:r>
              <a:rPr lang="en"/>
              <a:t>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sz="1400" u="sng"/>
          </a:p>
        </p:txBody>
      </p:sp>
      <p:pic>
        <p:nvPicPr>
          <p:cNvPr id="321" name="Google Shape;321;p28"/>
          <p:cNvPicPr preferRelativeResize="0"/>
          <p:nvPr/>
        </p:nvPicPr>
        <p:blipFill>
          <a:blip r:embed="rId5">
            <a:alphaModFix/>
          </a:blip>
          <a:stretch>
            <a:fillRect/>
          </a:stretch>
        </p:blipFill>
        <p:spPr>
          <a:xfrm>
            <a:off x="1209625" y="3712025"/>
            <a:ext cx="1111502" cy="241175"/>
          </a:xfrm>
          <a:prstGeom prst="rect">
            <a:avLst/>
          </a:prstGeom>
          <a:noFill/>
          <a:ln>
            <a:noFill/>
          </a:ln>
        </p:spPr>
      </p:pic>
      <p:sp>
        <p:nvSpPr>
          <p:cNvPr id="322" name="Google Shape;322;p28"/>
          <p:cNvSpPr txBox="1"/>
          <p:nvPr>
            <p:ph idx="2" type="subTitle"/>
          </p:nvPr>
        </p:nvSpPr>
        <p:spPr>
          <a:xfrm>
            <a:off x="924900" y="3989275"/>
            <a:ext cx="72942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operation shifts the data range from [0, 2] to [-1, 1]. Shifting data to be centered around zero (mean = 0) can significantly improve the convergence during training, as it ensures that the input features have similar scales.</a:t>
            </a:r>
            <a:endParaRPr sz="1400" u="sng"/>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2"/>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Scores After Model Improvement</a:t>
            </a:r>
            <a:endParaRPr sz="2500"/>
          </a:p>
        </p:txBody>
      </p:sp>
      <p:pic>
        <p:nvPicPr>
          <p:cNvPr id="902" name="Google Shape;902;p82"/>
          <p:cNvPicPr preferRelativeResize="0"/>
          <p:nvPr/>
        </p:nvPicPr>
        <p:blipFill>
          <a:blip r:embed="rId3">
            <a:alphaModFix/>
          </a:blip>
          <a:stretch>
            <a:fillRect/>
          </a:stretch>
        </p:blipFill>
        <p:spPr>
          <a:xfrm>
            <a:off x="2116450" y="1055575"/>
            <a:ext cx="5446851" cy="1910075"/>
          </a:xfrm>
          <a:prstGeom prst="rect">
            <a:avLst/>
          </a:prstGeom>
          <a:noFill/>
          <a:ln>
            <a:noFill/>
          </a:ln>
        </p:spPr>
      </p:pic>
      <p:pic>
        <p:nvPicPr>
          <p:cNvPr id="903" name="Google Shape;903;p82"/>
          <p:cNvPicPr preferRelativeResize="0"/>
          <p:nvPr/>
        </p:nvPicPr>
        <p:blipFill>
          <a:blip r:embed="rId4">
            <a:alphaModFix/>
          </a:blip>
          <a:stretch>
            <a:fillRect/>
          </a:stretch>
        </p:blipFill>
        <p:spPr>
          <a:xfrm>
            <a:off x="2100013" y="3020375"/>
            <a:ext cx="5479716" cy="18187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3"/>
          <p:cNvSpPr txBox="1"/>
          <p:nvPr>
            <p:ph type="title"/>
          </p:nvPr>
        </p:nvSpPr>
        <p:spPr>
          <a:xfrm>
            <a:off x="715050" y="4456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Stable Diffusion VS CGAN 1</a:t>
            </a:r>
            <a:endParaRPr sz="2500"/>
          </a:p>
        </p:txBody>
      </p:sp>
      <p:sp>
        <p:nvSpPr>
          <p:cNvPr id="909" name="Google Shape;909;p83"/>
          <p:cNvSpPr txBox="1"/>
          <p:nvPr/>
        </p:nvSpPr>
        <p:spPr>
          <a:xfrm>
            <a:off x="1050750" y="4242850"/>
            <a:ext cx="704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OVERALL: CGAN Produces better image overall but stable diffusion potential is huge as this is just a baseline basic model here</a:t>
            </a:r>
            <a:endParaRPr>
              <a:latin typeface="Albert Sans"/>
              <a:ea typeface="Albert Sans"/>
              <a:cs typeface="Albert Sans"/>
              <a:sym typeface="Albert Sans"/>
            </a:endParaRPr>
          </a:p>
        </p:txBody>
      </p:sp>
      <p:pic>
        <p:nvPicPr>
          <p:cNvPr id="910" name="Google Shape;910;p83"/>
          <p:cNvPicPr preferRelativeResize="0"/>
          <p:nvPr/>
        </p:nvPicPr>
        <p:blipFill>
          <a:blip r:embed="rId3">
            <a:alphaModFix/>
          </a:blip>
          <a:stretch>
            <a:fillRect/>
          </a:stretch>
        </p:blipFill>
        <p:spPr>
          <a:xfrm>
            <a:off x="868600" y="1750550"/>
            <a:ext cx="3261623" cy="2177307"/>
          </a:xfrm>
          <a:prstGeom prst="rect">
            <a:avLst/>
          </a:prstGeom>
          <a:noFill/>
          <a:ln>
            <a:noFill/>
          </a:ln>
        </p:spPr>
      </p:pic>
      <p:pic>
        <p:nvPicPr>
          <p:cNvPr id="911" name="Google Shape;911;p83"/>
          <p:cNvPicPr preferRelativeResize="0"/>
          <p:nvPr/>
        </p:nvPicPr>
        <p:blipFill>
          <a:blip r:embed="rId4">
            <a:alphaModFix/>
          </a:blip>
          <a:stretch>
            <a:fillRect/>
          </a:stretch>
        </p:blipFill>
        <p:spPr>
          <a:xfrm>
            <a:off x="5204975" y="1750550"/>
            <a:ext cx="3141918" cy="2177299"/>
          </a:xfrm>
          <a:prstGeom prst="rect">
            <a:avLst/>
          </a:prstGeom>
          <a:noFill/>
          <a:ln>
            <a:noFill/>
          </a:ln>
        </p:spPr>
      </p:pic>
      <p:sp>
        <p:nvSpPr>
          <p:cNvPr id="912" name="Google Shape;912;p83"/>
          <p:cNvSpPr txBox="1"/>
          <p:nvPr/>
        </p:nvSpPr>
        <p:spPr>
          <a:xfrm>
            <a:off x="1399825" y="1272938"/>
            <a:ext cx="18012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chemeClr val="dk1"/>
                </a:solidFill>
                <a:latin typeface="Albert Sans"/>
                <a:ea typeface="Albert Sans"/>
                <a:cs typeface="Albert Sans"/>
                <a:sym typeface="Albert Sans"/>
              </a:rPr>
              <a:t>Stable Diffusion</a:t>
            </a:r>
            <a:endParaRPr b="1" sz="1500" u="sng">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500" u="sng">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500" u="sng">
              <a:solidFill>
                <a:schemeClr val="dk1"/>
              </a:solidFill>
              <a:latin typeface="Albert Sans"/>
              <a:ea typeface="Albert Sans"/>
              <a:cs typeface="Albert Sans"/>
              <a:sym typeface="Albert Sans"/>
            </a:endParaRPr>
          </a:p>
        </p:txBody>
      </p:sp>
      <p:sp>
        <p:nvSpPr>
          <p:cNvPr id="913" name="Google Shape;913;p83"/>
          <p:cNvSpPr txBox="1"/>
          <p:nvPr/>
        </p:nvSpPr>
        <p:spPr>
          <a:xfrm>
            <a:off x="6142300" y="1191388"/>
            <a:ext cx="18012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chemeClr val="dk1"/>
                </a:solidFill>
                <a:latin typeface="Albert Sans"/>
                <a:ea typeface="Albert Sans"/>
                <a:cs typeface="Albert Sans"/>
                <a:sym typeface="Albert Sans"/>
              </a:rPr>
              <a:t>CGAN 1</a:t>
            </a:r>
            <a:endParaRPr b="1" sz="1500" u="sng">
              <a:solidFill>
                <a:schemeClr val="dk1"/>
              </a:solidFill>
              <a:latin typeface="Albert Sans"/>
              <a:ea typeface="Albert Sans"/>
              <a:cs typeface="Albert Sans"/>
              <a:sym typeface="Albert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4"/>
          <p:cNvSpPr txBox="1"/>
          <p:nvPr>
            <p:ph type="title"/>
          </p:nvPr>
        </p:nvSpPr>
        <p:spPr>
          <a:xfrm>
            <a:off x="909050" y="2267588"/>
            <a:ext cx="4812600" cy="9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Final Model</a:t>
            </a:r>
            <a:endParaRPr sz="2500"/>
          </a:p>
        </p:txBody>
      </p:sp>
      <p:sp>
        <p:nvSpPr>
          <p:cNvPr id="919" name="Google Shape;919;p84"/>
          <p:cNvSpPr txBox="1"/>
          <p:nvPr>
            <p:ph idx="2" type="title"/>
          </p:nvPr>
        </p:nvSpPr>
        <p:spPr>
          <a:xfrm>
            <a:off x="909050" y="11627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 </a:t>
            </a:r>
            <a:endParaRPr/>
          </a:p>
        </p:txBody>
      </p:sp>
      <p:sp>
        <p:nvSpPr>
          <p:cNvPr id="920" name="Google Shape;920;p84"/>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4"/>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4"/>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84"/>
          <p:cNvGrpSpPr/>
          <p:nvPr/>
        </p:nvGrpSpPr>
        <p:grpSpPr>
          <a:xfrm>
            <a:off x="7125139" y="2016949"/>
            <a:ext cx="554809" cy="554809"/>
            <a:chOff x="5724800" y="2169125"/>
            <a:chExt cx="587100" cy="587100"/>
          </a:xfrm>
        </p:grpSpPr>
        <p:sp>
          <p:nvSpPr>
            <p:cNvPr id="924" name="Google Shape;924;p84"/>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4"/>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4"/>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84"/>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84"/>
          <p:cNvGrpSpPr/>
          <p:nvPr/>
        </p:nvGrpSpPr>
        <p:grpSpPr>
          <a:xfrm>
            <a:off x="7125145" y="772239"/>
            <a:ext cx="835737" cy="835737"/>
            <a:chOff x="6810900" y="2169125"/>
            <a:chExt cx="587100" cy="587100"/>
          </a:xfrm>
        </p:grpSpPr>
        <p:sp>
          <p:nvSpPr>
            <p:cNvPr id="929" name="Google Shape;929;p84"/>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4"/>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84"/>
            <p:cNvGrpSpPr/>
            <p:nvPr/>
          </p:nvGrpSpPr>
          <p:grpSpPr>
            <a:xfrm>
              <a:off x="6972327" y="2333833"/>
              <a:ext cx="260615" cy="258080"/>
              <a:chOff x="-37385100" y="3949908"/>
              <a:chExt cx="321350" cy="318225"/>
            </a:xfrm>
          </p:grpSpPr>
          <p:sp>
            <p:nvSpPr>
              <p:cNvPr id="932" name="Google Shape;932;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4" name="Google Shape;934;p84"/>
          <p:cNvSpPr txBox="1"/>
          <p:nvPr/>
        </p:nvSpPr>
        <p:spPr>
          <a:xfrm>
            <a:off x="1020025" y="2994975"/>
            <a:ext cx="676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lbert Sans"/>
                <a:ea typeface="Albert Sans"/>
                <a:cs typeface="Albert Sans"/>
                <a:sym typeface="Albert Sans"/>
              </a:rPr>
              <a:t>For our final model, we will choose </a:t>
            </a:r>
            <a:endParaRPr sz="2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2000">
                <a:solidFill>
                  <a:schemeClr val="dk1"/>
                </a:solidFill>
                <a:latin typeface="Albert Sans"/>
                <a:ea typeface="Albert Sans"/>
                <a:cs typeface="Albert Sans"/>
                <a:sym typeface="Albert Sans"/>
              </a:rPr>
              <a:t>CGAN 1 (Exponential Decay).</a:t>
            </a:r>
            <a:endParaRPr sz="2000">
              <a:solidFill>
                <a:schemeClr val="dk1"/>
              </a:solidFill>
              <a:latin typeface="Albert Sans"/>
              <a:ea typeface="Albert Sans"/>
              <a:cs typeface="Albert Sans"/>
              <a:sym typeface="Albert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85"/>
          <p:cNvSpPr txBox="1"/>
          <p:nvPr>
            <p:ph type="title"/>
          </p:nvPr>
        </p:nvSpPr>
        <p:spPr>
          <a:xfrm>
            <a:off x="1062300" y="358825"/>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Images</a:t>
            </a:r>
            <a:endParaRPr/>
          </a:p>
        </p:txBody>
      </p:sp>
      <p:pic>
        <p:nvPicPr>
          <p:cNvPr id="940" name="Google Shape;940;p85"/>
          <p:cNvPicPr preferRelativeResize="0"/>
          <p:nvPr/>
        </p:nvPicPr>
        <p:blipFill>
          <a:blip r:embed="rId3">
            <a:alphaModFix/>
          </a:blip>
          <a:stretch>
            <a:fillRect/>
          </a:stretch>
        </p:blipFill>
        <p:spPr>
          <a:xfrm>
            <a:off x="694713" y="1412675"/>
            <a:ext cx="3135524" cy="3156226"/>
          </a:xfrm>
          <a:prstGeom prst="rect">
            <a:avLst/>
          </a:prstGeom>
          <a:noFill/>
          <a:ln>
            <a:noFill/>
          </a:ln>
        </p:spPr>
      </p:pic>
      <p:pic>
        <p:nvPicPr>
          <p:cNvPr id="941" name="Google Shape;941;p85"/>
          <p:cNvPicPr preferRelativeResize="0"/>
          <p:nvPr/>
        </p:nvPicPr>
        <p:blipFill>
          <a:blip r:embed="rId4">
            <a:alphaModFix/>
          </a:blip>
          <a:stretch>
            <a:fillRect/>
          </a:stretch>
        </p:blipFill>
        <p:spPr>
          <a:xfrm>
            <a:off x="4341187" y="1433338"/>
            <a:ext cx="3135524" cy="3114900"/>
          </a:xfrm>
          <a:prstGeom prst="rect">
            <a:avLst/>
          </a:prstGeom>
          <a:noFill/>
          <a:ln>
            <a:noFill/>
          </a:ln>
        </p:spPr>
      </p:pic>
      <p:sp>
        <p:nvSpPr>
          <p:cNvPr id="942" name="Google Shape;942;p85"/>
          <p:cNvSpPr txBox="1"/>
          <p:nvPr/>
        </p:nvSpPr>
        <p:spPr>
          <a:xfrm>
            <a:off x="1551775" y="1023025"/>
            <a:ext cx="1421400" cy="2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Airplane</a:t>
            </a:r>
            <a:endParaRPr sz="1700">
              <a:solidFill>
                <a:schemeClr val="dk1"/>
              </a:solidFill>
              <a:latin typeface="Albert Sans"/>
              <a:ea typeface="Albert Sans"/>
              <a:cs typeface="Albert Sans"/>
              <a:sym typeface="Albert Sans"/>
            </a:endParaRPr>
          </a:p>
        </p:txBody>
      </p:sp>
      <p:sp>
        <p:nvSpPr>
          <p:cNvPr id="943" name="Google Shape;943;p85"/>
          <p:cNvSpPr txBox="1"/>
          <p:nvPr/>
        </p:nvSpPr>
        <p:spPr>
          <a:xfrm>
            <a:off x="4785925" y="1023025"/>
            <a:ext cx="1421400" cy="213600"/>
          </a:xfrm>
          <a:prstGeom prst="rect">
            <a:avLst/>
          </a:prstGeom>
          <a:noFill/>
          <a:ln>
            <a:noFill/>
          </a:ln>
        </p:spPr>
        <p:txBody>
          <a:bodyPr anchorCtr="0" anchor="t" bIns="91425" lIns="114300"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Automobile</a:t>
            </a:r>
            <a:endParaRPr sz="1700">
              <a:solidFill>
                <a:schemeClr val="dk1"/>
              </a:solidFill>
              <a:latin typeface="Albert Sans"/>
              <a:ea typeface="Albert Sans"/>
              <a:cs typeface="Albert Sans"/>
              <a:sym typeface="Albert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86"/>
          <p:cNvSpPr txBox="1"/>
          <p:nvPr>
            <p:ph type="title"/>
          </p:nvPr>
        </p:nvSpPr>
        <p:spPr>
          <a:xfrm>
            <a:off x="715050" y="5433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Images</a:t>
            </a:r>
            <a:endParaRPr/>
          </a:p>
        </p:txBody>
      </p:sp>
      <p:sp>
        <p:nvSpPr>
          <p:cNvPr id="949" name="Google Shape;949;p86"/>
          <p:cNvSpPr txBox="1"/>
          <p:nvPr/>
        </p:nvSpPr>
        <p:spPr>
          <a:xfrm>
            <a:off x="1660250" y="1323425"/>
            <a:ext cx="1421400" cy="2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Bird</a:t>
            </a:r>
            <a:endParaRPr sz="1700">
              <a:solidFill>
                <a:schemeClr val="dk1"/>
              </a:solidFill>
              <a:latin typeface="Albert Sans"/>
              <a:ea typeface="Albert Sans"/>
              <a:cs typeface="Albert Sans"/>
              <a:sym typeface="Albert Sans"/>
            </a:endParaRPr>
          </a:p>
        </p:txBody>
      </p:sp>
      <p:sp>
        <p:nvSpPr>
          <p:cNvPr id="950" name="Google Shape;950;p86"/>
          <p:cNvSpPr txBox="1"/>
          <p:nvPr/>
        </p:nvSpPr>
        <p:spPr>
          <a:xfrm>
            <a:off x="5545525" y="1207500"/>
            <a:ext cx="1421400" cy="213600"/>
          </a:xfrm>
          <a:prstGeom prst="rect">
            <a:avLst/>
          </a:prstGeom>
          <a:noFill/>
          <a:ln>
            <a:noFill/>
          </a:ln>
        </p:spPr>
        <p:txBody>
          <a:bodyPr anchorCtr="0" anchor="t" bIns="91425" lIns="114300"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Cat</a:t>
            </a:r>
            <a:endParaRPr sz="1700">
              <a:solidFill>
                <a:schemeClr val="dk1"/>
              </a:solidFill>
              <a:latin typeface="Albert Sans"/>
              <a:ea typeface="Albert Sans"/>
              <a:cs typeface="Albert Sans"/>
              <a:sym typeface="Albert Sans"/>
            </a:endParaRPr>
          </a:p>
        </p:txBody>
      </p:sp>
      <p:pic>
        <p:nvPicPr>
          <p:cNvPr id="951" name="Google Shape;951;p86"/>
          <p:cNvPicPr preferRelativeResize="0"/>
          <p:nvPr/>
        </p:nvPicPr>
        <p:blipFill>
          <a:blip r:embed="rId3">
            <a:alphaModFix/>
          </a:blip>
          <a:stretch>
            <a:fillRect/>
          </a:stretch>
        </p:blipFill>
        <p:spPr>
          <a:xfrm>
            <a:off x="520553" y="1759850"/>
            <a:ext cx="3201650" cy="3210049"/>
          </a:xfrm>
          <a:prstGeom prst="rect">
            <a:avLst/>
          </a:prstGeom>
          <a:noFill/>
          <a:ln>
            <a:noFill/>
          </a:ln>
        </p:spPr>
      </p:pic>
      <p:pic>
        <p:nvPicPr>
          <p:cNvPr id="952" name="Google Shape;952;p86"/>
          <p:cNvPicPr preferRelativeResize="0"/>
          <p:nvPr/>
        </p:nvPicPr>
        <p:blipFill>
          <a:blip r:embed="rId4">
            <a:alphaModFix/>
          </a:blip>
          <a:stretch>
            <a:fillRect/>
          </a:stretch>
        </p:blipFill>
        <p:spPr>
          <a:xfrm>
            <a:off x="4482277" y="1601825"/>
            <a:ext cx="3413111" cy="341760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7"/>
          <p:cNvSpPr txBox="1"/>
          <p:nvPr>
            <p:ph type="title"/>
          </p:nvPr>
        </p:nvSpPr>
        <p:spPr>
          <a:xfrm>
            <a:off x="715050" y="5433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Images</a:t>
            </a:r>
            <a:endParaRPr/>
          </a:p>
        </p:txBody>
      </p:sp>
      <p:sp>
        <p:nvSpPr>
          <p:cNvPr id="958" name="Google Shape;958;p87"/>
          <p:cNvSpPr txBox="1"/>
          <p:nvPr/>
        </p:nvSpPr>
        <p:spPr>
          <a:xfrm>
            <a:off x="1519200" y="1261750"/>
            <a:ext cx="1421400" cy="2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Dog</a:t>
            </a:r>
            <a:endParaRPr sz="1700">
              <a:solidFill>
                <a:schemeClr val="dk1"/>
              </a:solidFill>
              <a:latin typeface="Albert Sans"/>
              <a:ea typeface="Albert Sans"/>
              <a:cs typeface="Albert Sans"/>
              <a:sym typeface="Albert Sans"/>
            </a:endParaRPr>
          </a:p>
        </p:txBody>
      </p:sp>
      <p:sp>
        <p:nvSpPr>
          <p:cNvPr id="959" name="Google Shape;959;p87"/>
          <p:cNvSpPr txBox="1"/>
          <p:nvPr/>
        </p:nvSpPr>
        <p:spPr>
          <a:xfrm>
            <a:off x="5578075" y="1207500"/>
            <a:ext cx="1421400" cy="213600"/>
          </a:xfrm>
          <a:prstGeom prst="rect">
            <a:avLst/>
          </a:prstGeom>
          <a:noFill/>
          <a:ln>
            <a:noFill/>
          </a:ln>
        </p:spPr>
        <p:txBody>
          <a:bodyPr anchorCtr="0" anchor="t" bIns="91425" lIns="114300"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Deer</a:t>
            </a:r>
            <a:endParaRPr sz="1700">
              <a:solidFill>
                <a:schemeClr val="dk1"/>
              </a:solidFill>
              <a:latin typeface="Albert Sans"/>
              <a:ea typeface="Albert Sans"/>
              <a:cs typeface="Albert Sans"/>
              <a:sym typeface="Albert Sans"/>
            </a:endParaRPr>
          </a:p>
        </p:txBody>
      </p:sp>
      <p:pic>
        <p:nvPicPr>
          <p:cNvPr id="960" name="Google Shape;960;p87"/>
          <p:cNvPicPr preferRelativeResize="0"/>
          <p:nvPr/>
        </p:nvPicPr>
        <p:blipFill>
          <a:blip r:embed="rId3">
            <a:alphaModFix/>
          </a:blip>
          <a:stretch>
            <a:fillRect/>
          </a:stretch>
        </p:blipFill>
        <p:spPr>
          <a:xfrm>
            <a:off x="573963" y="1692800"/>
            <a:ext cx="3094824" cy="3103001"/>
          </a:xfrm>
          <a:prstGeom prst="rect">
            <a:avLst/>
          </a:prstGeom>
          <a:noFill/>
          <a:ln>
            <a:noFill/>
          </a:ln>
        </p:spPr>
      </p:pic>
      <p:pic>
        <p:nvPicPr>
          <p:cNvPr id="961" name="Google Shape;961;p87"/>
          <p:cNvPicPr preferRelativeResize="0"/>
          <p:nvPr/>
        </p:nvPicPr>
        <p:blipFill>
          <a:blip r:embed="rId4">
            <a:alphaModFix/>
          </a:blip>
          <a:stretch>
            <a:fillRect/>
          </a:stretch>
        </p:blipFill>
        <p:spPr>
          <a:xfrm>
            <a:off x="4580239" y="1661873"/>
            <a:ext cx="3156576" cy="31648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8"/>
          <p:cNvSpPr txBox="1"/>
          <p:nvPr>
            <p:ph type="title"/>
          </p:nvPr>
        </p:nvSpPr>
        <p:spPr>
          <a:xfrm>
            <a:off x="715050" y="5433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Images</a:t>
            </a:r>
            <a:endParaRPr/>
          </a:p>
        </p:txBody>
      </p:sp>
      <p:sp>
        <p:nvSpPr>
          <p:cNvPr id="967" name="Google Shape;967;p88"/>
          <p:cNvSpPr txBox="1"/>
          <p:nvPr/>
        </p:nvSpPr>
        <p:spPr>
          <a:xfrm>
            <a:off x="1519200" y="1261750"/>
            <a:ext cx="1421400" cy="2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Frog</a:t>
            </a:r>
            <a:endParaRPr sz="1700">
              <a:solidFill>
                <a:schemeClr val="dk1"/>
              </a:solidFill>
              <a:latin typeface="Albert Sans"/>
              <a:ea typeface="Albert Sans"/>
              <a:cs typeface="Albert Sans"/>
              <a:sym typeface="Albert Sans"/>
            </a:endParaRPr>
          </a:p>
        </p:txBody>
      </p:sp>
      <p:sp>
        <p:nvSpPr>
          <p:cNvPr id="968" name="Google Shape;968;p88"/>
          <p:cNvSpPr txBox="1"/>
          <p:nvPr/>
        </p:nvSpPr>
        <p:spPr>
          <a:xfrm>
            <a:off x="5578075" y="1207500"/>
            <a:ext cx="1421400" cy="213600"/>
          </a:xfrm>
          <a:prstGeom prst="rect">
            <a:avLst/>
          </a:prstGeom>
          <a:noFill/>
          <a:ln>
            <a:noFill/>
          </a:ln>
        </p:spPr>
        <p:txBody>
          <a:bodyPr anchorCtr="0" anchor="t" bIns="91425" lIns="114300"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Horse</a:t>
            </a:r>
            <a:endParaRPr sz="1700">
              <a:solidFill>
                <a:schemeClr val="dk1"/>
              </a:solidFill>
              <a:latin typeface="Albert Sans"/>
              <a:ea typeface="Albert Sans"/>
              <a:cs typeface="Albert Sans"/>
              <a:sym typeface="Albert Sans"/>
            </a:endParaRPr>
          </a:p>
        </p:txBody>
      </p:sp>
      <p:pic>
        <p:nvPicPr>
          <p:cNvPr id="969" name="Google Shape;969;p88"/>
          <p:cNvPicPr preferRelativeResize="0"/>
          <p:nvPr/>
        </p:nvPicPr>
        <p:blipFill>
          <a:blip r:embed="rId3">
            <a:alphaModFix/>
          </a:blip>
          <a:stretch>
            <a:fillRect/>
          </a:stretch>
        </p:blipFill>
        <p:spPr>
          <a:xfrm>
            <a:off x="715050" y="1768750"/>
            <a:ext cx="3151499" cy="3168075"/>
          </a:xfrm>
          <a:prstGeom prst="rect">
            <a:avLst/>
          </a:prstGeom>
          <a:noFill/>
          <a:ln>
            <a:noFill/>
          </a:ln>
        </p:spPr>
      </p:pic>
      <p:pic>
        <p:nvPicPr>
          <p:cNvPr id="970" name="Google Shape;970;p88"/>
          <p:cNvPicPr preferRelativeResize="0"/>
          <p:nvPr/>
        </p:nvPicPr>
        <p:blipFill>
          <a:blip r:embed="rId4">
            <a:alphaModFix/>
          </a:blip>
          <a:stretch>
            <a:fillRect/>
          </a:stretch>
        </p:blipFill>
        <p:spPr>
          <a:xfrm>
            <a:off x="4659174" y="1643988"/>
            <a:ext cx="3404162" cy="34175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9"/>
          <p:cNvSpPr txBox="1"/>
          <p:nvPr>
            <p:ph type="title"/>
          </p:nvPr>
        </p:nvSpPr>
        <p:spPr>
          <a:xfrm>
            <a:off x="715050" y="543300"/>
            <a:ext cx="771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Images</a:t>
            </a:r>
            <a:endParaRPr/>
          </a:p>
        </p:txBody>
      </p:sp>
      <p:sp>
        <p:nvSpPr>
          <p:cNvPr id="976" name="Google Shape;976;p89"/>
          <p:cNvSpPr txBox="1"/>
          <p:nvPr/>
        </p:nvSpPr>
        <p:spPr>
          <a:xfrm>
            <a:off x="1595175" y="1207500"/>
            <a:ext cx="1421400" cy="2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Ship</a:t>
            </a:r>
            <a:endParaRPr sz="1700">
              <a:solidFill>
                <a:schemeClr val="dk1"/>
              </a:solidFill>
              <a:latin typeface="Albert Sans"/>
              <a:ea typeface="Albert Sans"/>
              <a:cs typeface="Albert Sans"/>
              <a:sym typeface="Albert Sans"/>
            </a:endParaRPr>
          </a:p>
        </p:txBody>
      </p:sp>
      <p:sp>
        <p:nvSpPr>
          <p:cNvPr id="977" name="Google Shape;977;p89"/>
          <p:cNvSpPr txBox="1"/>
          <p:nvPr/>
        </p:nvSpPr>
        <p:spPr>
          <a:xfrm>
            <a:off x="5578075" y="1207500"/>
            <a:ext cx="1421400" cy="213600"/>
          </a:xfrm>
          <a:prstGeom prst="rect">
            <a:avLst/>
          </a:prstGeom>
          <a:noFill/>
          <a:ln>
            <a:noFill/>
          </a:ln>
        </p:spPr>
        <p:txBody>
          <a:bodyPr anchorCtr="0" anchor="t" bIns="91425" lIns="114300" spcFirstLastPara="1" rIns="91425" wrap="square" tIns="91425">
            <a:noAutofit/>
          </a:bodyPr>
          <a:lstStyle/>
          <a:p>
            <a:pPr indent="0" lvl="0" marL="0" rtl="0" algn="l">
              <a:spcBef>
                <a:spcPts val="0"/>
              </a:spcBef>
              <a:spcAft>
                <a:spcPts val="0"/>
              </a:spcAft>
              <a:buNone/>
            </a:pPr>
            <a:r>
              <a:rPr lang="en" sz="1700">
                <a:solidFill>
                  <a:schemeClr val="dk1"/>
                </a:solidFill>
                <a:latin typeface="Albert Sans"/>
                <a:ea typeface="Albert Sans"/>
                <a:cs typeface="Albert Sans"/>
                <a:sym typeface="Albert Sans"/>
              </a:rPr>
              <a:t>Truck</a:t>
            </a:r>
            <a:endParaRPr sz="1700">
              <a:solidFill>
                <a:schemeClr val="dk1"/>
              </a:solidFill>
              <a:latin typeface="Albert Sans"/>
              <a:ea typeface="Albert Sans"/>
              <a:cs typeface="Albert Sans"/>
              <a:sym typeface="Albert Sans"/>
            </a:endParaRPr>
          </a:p>
        </p:txBody>
      </p:sp>
      <p:pic>
        <p:nvPicPr>
          <p:cNvPr id="978" name="Google Shape;978;p89"/>
          <p:cNvPicPr preferRelativeResize="0"/>
          <p:nvPr/>
        </p:nvPicPr>
        <p:blipFill>
          <a:blip r:embed="rId3">
            <a:alphaModFix/>
          </a:blip>
          <a:stretch>
            <a:fillRect/>
          </a:stretch>
        </p:blipFill>
        <p:spPr>
          <a:xfrm>
            <a:off x="523350" y="1638600"/>
            <a:ext cx="3413111" cy="3417602"/>
          </a:xfrm>
          <a:prstGeom prst="rect">
            <a:avLst/>
          </a:prstGeom>
          <a:noFill/>
          <a:ln>
            <a:noFill/>
          </a:ln>
        </p:spPr>
      </p:pic>
      <p:pic>
        <p:nvPicPr>
          <p:cNvPr id="979" name="Google Shape;979;p89"/>
          <p:cNvPicPr preferRelativeResize="0"/>
          <p:nvPr/>
        </p:nvPicPr>
        <p:blipFill>
          <a:blip r:embed="rId4">
            <a:alphaModFix/>
          </a:blip>
          <a:stretch>
            <a:fillRect/>
          </a:stretch>
        </p:blipFill>
        <p:spPr>
          <a:xfrm>
            <a:off x="4631411" y="1638600"/>
            <a:ext cx="3426557" cy="34175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90"/>
          <p:cNvSpPr txBox="1"/>
          <p:nvPr>
            <p:ph type="ctrTitle"/>
          </p:nvPr>
        </p:nvSpPr>
        <p:spPr>
          <a:xfrm>
            <a:off x="984825" y="2117825"/>
            <a:ext cx="3988200" cy="9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985" name="Google Shape;985;p90"/>
          <p:cNvGrpSpPr/>
          <p:nvPr/>
        </p:nvGrpSpPr>
        <p:grpSpPr>
          <a:xfrm>
            <a:off x="4894586" y="966023"/>
            <a:ext cx="3211436" cy="3211451"/>
            <a:chOff x="1190500" y="238125"/>
            <a:chExt cx="5237175" cy="5237200"/>
          </a:xfrm>
        </p:grpSpPr>
        <p:sp>
          <p:nvSpPr>
            <p:cNvPr id="986" name="Google Shape;986;p90"/>
            <p:cNvSpPr/>
            <p:nvPr/>
          </p:nvSpPr>
          <p:spPr>
            <a:xfrm>
              <a:off x="1190500" y="238125"/>
              <a:ext cx="5237175" cy="5237200"/>
            </a:xfrm>
            <a:custGeom>
              <a:rect b="b" l="l" r="r" t="t"/>
              <a:pathLst>
                <a:path extrusionOk="0" h="209488" w="209487">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0"/>
            <p:cNvSpPr/>
            <p:nvPr/>
          </p:nvSpPr>
          <p:spPr>
            <a:xfrm>
              <a:off x="1732050" y="779675"/>
              <a:ext cx="4154050" cy="4154075"/>
            </a:xfrm>
            <a:custGeom>
              <a:rect b="b" l="l" r="r" t="t"/>
              <a:pathLst>
                <a:path extrusionOk="0" h="166163" w="166162">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0"/>
            <p:cNvSpPr/>
            <p:nvPr/>
          </p:nvSpPr>
          <p:spPr>
            <a:xfrm>
              <a:off x="2297475" y="1345125"/>
              <a:ext cx="3023200" cy="3023200"/>
            </a:xfrm>
            <a:custGeom>
              <a:rect b="b" l="l" r="r" t="t"/>
              <a:pathLst>
                <a:path extrusionOk="0" h="120928" w="120928">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90"/>
          <p:cNvGrpSpPr/>
          <p:nvPr/>
        </p:nvGrpSpPr>
        <p:grpSpPr>
          <a:xfrm>
            <a:off x="5513969" y="1435837"/>
            <a:ext cx="554700" cy="554700"/>
            <a:chOff x="1221094" y="1533487"/>
            <a:chExt cx="554700" cy="554700"/>
          </a:xfrm>
        </p:grpSpPr>
        <p:sp>
          <p:nvSpPr>
            <p:cNvPr id="990" name="Google Shape;990;p90"/>
            <p:cNvSpPr/>
            <p:nvPr/>
          </p:nvSpPr>
          <p:spPr>
            <a:xfrm>
              <a:off x="1221094" y="1533487"/>
              <a:ext cx="554700" cy="554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0"/>
            <p:cNvSpPr/>
            <p:nvPr/>
          </p:nvSpPr>
          <p:spPr>
            <a:xfrm>
              <a:off x="1288144" y="1600535"/>
              <a:ext cx="420600" cy="420600"/>
            </a:xfrm>
            <a:prstGeom prst="ellipse">
              <a:avLst/>
            </a:pr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90"/>
            <p:cNvGrpSpPr/>
            <p:nvPr/>
          </p:nvGrpSpPr>
          <p:grpSpPr>
            <a:xfrm>
              <a:off x="1376326" y="1673263"/>
              <a:ext cx="244237" cy="244216"/>
              <a:chOff x="4628325" y="3599825"/>
              <a:chExt cx="295400" cy="295375"/>
            </a:xfrm>
          </p:grpSpPr>
          <p:sp>
            <p:nvSpPr>
              <p:cNvPr id="993" name="Google Shape;993;p9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5" name="Google Shape;1005;p90"/>
          <p:cNvGrpSpPr/>
          <p:nvPr/>
        </p:nvGrpSpPr>
        <p:grpSpPr>
          <a:xfrm>
            <a:off x="5330743" y="2246054"/>
            <a:ext cx="2001014" cy="1106717"/>
            <a:chOff x="6879411" y="2843985"/>
            <a:chExt cx="1404319" cy="776643"/>
          </a:xfrm>
        </p:grpSpPr>
        <p:grpSp>
          <p:nvGrpSpPr>
            <p:cNvPr id="1006" name="Google Shape;1006;p90"/>
            <p:cNvGrpSpPr/>
            <p:nvPr/>
          </p:nvGrpSpPr>
          <p:grpSpPr>
            <a:xfrm>
              <a:off x="6879411" y="2843985"/>
              <a:ext cx="1404319" cy="776643"/>
              <a:chOff x="4202297" y="-1870275"/>
              <a:chExt cx="2538997" cy="1404164"/>
            </a:xfrm>
          </p:grpSpPr>
          <p:sp>
            <p:nvSpPr>
              <p:cNvPr id="1007" name="Google Shape;1007;p90"/>
              <p:cNvSpPr/>
              <p:nvPr/>
            </p:nvSpPr>
            <p:spPr>
              <a:xfrm>
                <a:off x="4202297" y="-1870275"/>
                <a:ext cx="2538997" cy="227172"/>
              </a:xfrm>
              <a:custGeom>
                <a:rect b="b" l="l" r="r" t="t"/>
                <a:pathLst>
                  <a:path extrusionOk="0" h="11958" w="133649">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0"/>
              <p:cNvSpPr/>
              <p:nvPr/>
            </p:nvSpPr>
            <p:spPr>
              <a:xfrm>
                <a:off x="4202297" y="-1643101"/>
                <a:ext cx="2538997" cy="1176990"/>
              </a:xfrm>
              <a:custGeom>
                <a:rect b="b" l="l" r="r" t="t"/>
                <a:pathLst>
                  <a:path extrusionOk="0" h="61955" w="133649">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0"/>
              <p:cNvSpPr/>
              <p:nvPr/>
            </p:nvSpPr>
            <p:spPr>
              <a:xfrm>
                <a:off x="4284841" y="-1807298"/>
                <a:ext cx="71583" cy="71583"/>
              </a:xfrm>
              <a:custGeom>
                <a:rect b="b" l="l" r="r" t="t"/>
                <a:pathLst>
                  <a:path extrusionOk="0" h="3768" w="3768">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0"/>
              <p:cNvSpPr/>
              <p:nvPr/>
            </p:nvSpPr>
            <p:spPr>
              <a:xfrm>
                <a:off x="4447574" y="-1807298"/>
                <a:ext cx="71583" cy="71583"/>
              </a:xfrm>
              <a:custGeom>
                <a:rect b="b" l="l" r="r" t="t"/>
                <a:pathLst>
                  <a:path extrusionOk="0" h="3768" w="3768">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0"/>
              <p:cNvSpPr/>
              <p:nvPr/>
            </p:nvSpPr>
            <p:spPr>
              <a:xfrm>
                <a:off x="4610326" y="-1807298"/>
                <a:ext cx="71564" cy="71583"/>
              </a:xfrm>
              <a:custGeom>
                <a:rect b="b" l="l" r="r" t="t"/>
                <a:pathLst>
                  <a:path extrusionOk="0" h="3768" w="3767">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90"/>
            <p:cNvGrpSpPr/>
            <p:nvPr/>
          </p:nvGrpSpPr>
          <p:grpSpPr>
            <a:xfrm flipH="1">
              <a:off x="7727981" y="3082508"/>
              <a:ext cx="395014" cy="409310"/>
              <a:chOff x="3357325" y="2093500"/>
              <a:chExt cx="311525" cy="322825"/>
            </a:xfrm>
          </p:grpSpPr>
          <p:sp>
            <p:nvSpPr>
              <p:cNvPr id="1013" name="Google Shape;1013;p9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4" name="Google Shape;1014;p9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 name="Google Shape;1015;p9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16" name="Google Shape;1016;p90"/>
            <p:cNvSpPr/>
            <p:nvPr/>
          </p:nvSpPr>
          <p:spPr>
            <a:xfrm>
              <a:off x="7040399" y="3082527"/>
              <a:ext cx="563400" cy="77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0"/>
            <p:cNvSpPr/>
            <p:nvPr/>
          </p:nvSpPr>
          <p:spPr>
            <a:xfrm>
              <a:off x="7040399" y="3195879"/>
              <a:ext cx="563400" cy="296100"/>
            </a:xfrm>
            <a:prstGeom prst="roundRect">
              <a:avLst>
                <a:gd fmla="val 1727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90"/>
          <p:cNvGrpSpPr/>
          <p:nvPr/>
        </p:nvGrpSpPr>
        <p:grpSpPr>
          <a:xfrm>
            <a:off x="6343074" y="1848076"/>
            <a:ext cx="1326801" cy="733850"/>
            <a:chOff x="6879411" y="2843985"/>
            <a:chExt cx="1404319" cy="776643"/>
          </a:xfrm>
        </p:grpSpPr>
        <p:grpSp>
          <p:nvGrpSpPr>
            <p:cNvPr id="1019" name="Google Shape;1019;p90"/>
            <p:cNvGrpSpPr/>
            <p:nvPr/>
          </p:nvGrpSpPr>
          <p:grpSpPr>
            <a:xfrm>
              <a:off x="6879411" y="2843985"/>
              <a:ext cx="1404319" cy="776643"/>
              <a:chOff x="4202297" y="-1870275"/>
              <a:chExt cx="2538997" cy="1404164"/>
            </a:xfrm>
          </p:grpSpPr>
          <p:sp>
            <p:nvSpPr>
              <p:cNvPr id="1020" name="Google Shape;1020;p90"/>
              <p:cNvSpPr/>
              <p:nvPr/>
            </p:nvSpPr>
            <p:spPr>
              <a:xfrm>
                <a:off x="4202297" y="-1870275"/>
                <a:ext cx="2538997" cy="227172"/>
              </a:xfrm>
              <a:custGeom>
                <a:rect b="b" l="l" r="r" t="t"/>
                <a:pathLst>
                  <a:path extrusionOk="0" h="11958" w="133649">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0"/>
              <p:cNvSpPr/>
              <p:nvPr/>
            </p:nvSpPr>
            <p:spPr>
              <a:xfrm>
                <a:off x="4202297" y="-1643101"/>
                <a:ext cx="2538997" cy="1176990"/>
              </a:xfrm>
              <a:custGeom>
                <a:rect b="b" l="l" r="r" t="t"/>
                <a:pathLst>
                  <a:path extrusionOk="0" h="61955" w="133649">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0"/>
              <p:cNvSpPr/>
              <p:nvPr/>
            </p:nvSpPr>
            <p:spPr>
              <a:xfrm>
                <a:off x="4284841" y="-1807298"/>
                <a:ext cx="71583" cy="71583"/>
              </a:xfrm>
              <a:custGeom>
                <a:rect b="b" l="l" r="r" t="t"/>
                <a:pathLst>
                  <a:path extrusionOk="0" h="3768" w="3768">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0"/>
              <p:cNvSpPr/>
              <p:nvPr/>
            </p:nvSpPr>
            <p:spPr>
              <a:xfrm>
                <a:off x="4447574" y="-1807298"/>
                <a:ext cx="71583" cy="71583"/>
              </a:xfrm>
              <a:custGeom>
                <a:rect b="b" l="l" r="r" t="t"/>
                <a:pathLst>
                  <a:path extrusionOk="0" h="3768" w="3768">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0"/>
              <p:cNvSpPr/>
              <p:nvPr/>
            </p:nvSpPr>
            <p:spPr>
              <a:xfrm>
                <a:off x="4610326" y="-1807298"/>
                <a:ext cx="71564" cy="71583"/>
              </a:xfrm>
              <a:custGeom>
                <a:rect b="b" l="l" r="r" t="t"/>
                <a:pathLst>
                  <a:path extrusionOk="0" h="3768" w="3767">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90"/>
            <p:cNvGrpSpPr/>
            <p:nvPr/>
          </p:nvGrpSpPr>
          <p:grpSpPr>
            <a:xfrm flipH="1">
              <a:off x="7727981" y="3082508"/>
              <a:ext cx="395014" cy="409310"/>
              <a:chOff x="3357325" y="2093500"/>
              <a:chExt cx="311525" cy="322825"/>
            </a:xfrm>
          </p:grpSpPr>
          <p:sp>
            <p:nvSpPr>
              <p:cNvPr id="1026" name="Google Shape;1026;p9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7" name="Google Shape;1027;p9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8" name="Google Shape;1028;p9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29" name="Google Shape;1029;p90"/>
            <p:cNvSpPr/>
            <p:nvPr/>
          </p:nvSpPr>
          <p:spPr>
            <a:xfrm>
              <a:off x="7040399" y="3082527"/>
              <a:ext cx="563400" cy="77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0"/>
            <p:cNvSpPr/>
            <p:nvPr/>
          </p:nvSpPr>
          <p:spPr>
            <a:xfrm>
              <a:off x="7040399" y="3195879"/>
              <a:ext cx="563400" cy="296100"/>
            </a:xfrm>
            <a:prstGeom prst="roundRect">
              <a:avLst>
                <a:gd fmla="val 1727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90"/>
          <p:cNvGrpSpPr/>
          <p:nvPr/>
        </p:nvGrpSpPr>
        <p:grpSpPr>
          <a:xfrm>
            <a:off x="7127022" y="2927041"/>
            <a:ext cx="835711" cy="835711"/>
            <a:chOff x="4818747" y="4959641"/>
            <a:chExt cx="835711" cy="835711"/>
          </a:xfrm>
        </p:grpSpPr>
        <p:grpSp>
          <p:nvGrpSpPr>
            <p:cNvPr id="1032" name="Google Shape;1032;p90"/>
            <p:cNvGrpSpPr/>
            <p:nvPr/>
          </p:nvGrpSpPr>
          <p:grpSpPr>
            <a:xfrm>
              <a:off x="4818747" y="4959641"/>
              <a:ext cx="835711" cy="835711"/>
              <a:chOff x="4818747" y="4959641"/>
              <a:chExt cx="835711" cy="835711"/>
            </a:xfrm>
          </p:grpSpPr>
          <p:sp>
            <p:nvSpPr>
              <p:cNvPr id="1033" name="Google Shape;1033;p90"/>
              <p:cNvSpPr/>
              <p:nvPr/>
            </p:nvSpPr>
            <p:spPr>
              <a:xfrm>
                <a:off x="4818747" y="4959641"/>
                <a:ext cx="835711" cy="835711"/>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0"/>
              <p:cNvSpPr/>
              <p:nvPr/>
            </p:nvSpPr>
            <p:spPr>
              <a:xfrm>
                <a:off x="4919765" y="5060655"/>
                <a:ext cx="633676" cy="633676"/>
              </a:xfrm>
              <a:prstGeom prst="ellipse">
                <a:avLst/>
              </a:prstGeom>
              <a:gradFill>
                <a:gsLst>
                  <a:gs pos="0">
                    <a:schemeClr val="accent3"/>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90"/>
            <p:cNvGrpSpPr/>
            <p:nvPr/>
          </p:nvGrpSpPr>
          <p:grpSpPr>
            <a:xfrm>
              <a:off x="5112076" y="5184686"/>
              <a:ext cx="249059" cy="385628"/>
              <a:chOff x="-47839250" y="3569100"/>
              <a:chExt cx="193775" cy="300100"/>
            </a:xfrm>
          </p:grpSpPr>
          <p:sp>
            <p:nvSpPr>
              <p:cNvPr id="1036" name="Google Shape;1036;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2" name="Google Shape;1042;p90"/>
          <p:cNvSpPr/>
          <p:nvPr/>
        </p:nvSpPr>
        <p:spPr>
          <a:xfrm>
            <a:off x="5622113" y="3185525"/>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0"/>
          <p:cNvSpPr/>
          <p:nvPr/>
        </p:nvSpPr>
        <p:spPr>
          <a:xfrm>
            <a:off x="5809013" y="3352763"/>
            <a:ext cx="151500" cy="151500"/>
          </a:xfrm>
          <a:prstGeom prst="ellipse">
            <a:avLst/>
          </a:prstGeom>
          <a:gradFill>
            <a:gsLst>
              <a:gs pos="0">
                <a:schemeClr val="dk2">
                  <a:alpha val="10000"/>
                </a:schemeClr>
              </a:gs>
              <a:gs pos="100000">
                <a:schemeClr val="lt1">
                  <a:alpha val="10000"/>
                </a:scheme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0"/>
          <p:cNvSpPr/>
          <p:nvPr/>
        </p:nvSpPr>
        <p:spPr>
          <a:xfrm>
            <a:off x="6972288" y="1623850"/>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0"/>
          <p:cNvSpPr/>
          <p:nvPr/>
        </p:nvSpPr>
        <p:spPr>
          <a:xfrm>
            <a:off x="4894575" y="1090849"/>
            <a:ext cx="315000" cy="3150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0"/>
          <p:cNvSpPr/>
          <p:nvPr/>
        </p:nvSpPr>
        <p:spPr>
          <a:xfrm>
            <a:off x="7589250" y="3943575"/>
            <a:ext cx="151500" cy="1515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9"/>
          <p:cNvSpPr txBox="1"/>
          <p:nvPr>
            <p:ph type="title"/>
          </p:nvPr>
        </p:nvSpPr>
        <p:spPr>
          <a:xfrm>
            <a:off x="909050" y="2267588"/>
            <a:ext cx="4812600" cy="9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Exploratory Data Analysis</a:t>
            </a:r>
            <a:endParaRPr sz="2500"/>
          </a:p>
        </p:txBody>
      </p:sp>
      <p:sp>
        <p:nvSpPr>
          <p:cNvPr id="328" name="Google Shape;328;p29"/>
          <p:cNvSpPr txBox="1"/>
          <p:nvPr>
            <p:ph idx="2" type="title"/>
          </p:nvPr>
        </p:nvSpPr>
        <p:spPr>
          <a:xfrm>
            <a:off x="909050" y="1162713"/>
            <a:ext cx="4812600" cy="11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 </a:t>
            </a:r>
            <a:endParaRPr/>
          </a:p>
        </p:txBody>
      </p:sp>
      <p:sp>
        <p:nvSpPr>
          <p:cNvPr id="329" name="Google Shape;329;p29"/>
          <p:cNvSpPr/>
          <p:nvPr/>
        </p:nvSpPr>
        <p:spPr>
          <a:xfrm>
            <a:off x="7568925" y="1295750"/>
            <a:ext cx="555600" cy="5556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6381275" y="1360363"/>
            <a:ext cx="283500" cy="283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9"/>
          <p:cNvGrpSpPr/>
          <p:nvPr/>
        </p:nvGrpSpPr>
        <p:grpSpPr>
          <a:xfrm>
            <a:off x="7125139" y="2016949"/>
            <a:ext cx="554809" cy="554809"/>
            <a:chOff x="5724800" y="2169125"/>
            <a:chExt cx="587100" cy="587100"/>
          </a:xfrm>
        </p:grpSpPr>
        <p:sp>
          <p:nvSpPr>
            <p:cNvPr id="333" name="Google Shape;333;p29"/>
            <p:cNvSpPr/>
            <p:nvPr/>
          </p:nvSpPr>
          <p:spPr>
            <a:xfrm>
              <a:off x="57248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5889083" y="2332610"/>
              <a:ext cx="258497" cy="260131"/>
            </a:xfrm>
            <a:custGeom>
              <a:rect b="b" l="l" r="r" t="t"/>
              <a:pathLst>
                <a:path extrusionOk="0" h="42505" w="42238">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9"/>
          <p:cNvSpPr/>
          <p:nvPr/>
        </p:nvSpPr>
        <p:spPr>
          <a:xfrm>
            <a:off x="6839250" y="1781400"/>
            <a:ext cx="105900" cy="105900"/>
          </a:xfrm>
          <a:prstGeom prst="ellipse">
            <a:avLst/>
          </a:prstGeom>
          <a:solidFill>
            <a:srgbClr val="0388E5">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9"/>
          <p:cNvGrpSpPr/>
          <p:nvPr/>
        </p:nvGrpSpPr>
        <p:grpSpPr>
          <a:xfrm>
            <a:off x="7125145" y="772239"/>
            <a:ext cx="835737" cy="835737"/>
            <a:chOff x="6810900" y="2169125"/>
            <a:chExt cx="587100" cy="587100"/>
          </a:xfrm>
        </p:grpSpPr>
        <p:sp>
          <p:nvSpPr>
            <p:cNvPr id="338" name="Google Shape;338;p29"/>
            <p:cNvSpPr/>
            <p:nvPr/>
          </p:nvSpPr>
          <p:spPr>
            <a:xfrm>
              <a:off x="6810900" y="2169125"/>
              <a:ext cx="587100" cy="587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6881784" y="2240009"/>
              <a:ext cx="445200" cy="445200"/>
            </a:xfrm>
            <a:prstGeom prst="ellipse">
              <a:avLst/>
            </a:prstGeom>
            <a:gradFill>
              <a:gsLst>
                <a:gs pos="0">
                  <a:schemeClr val="dk2"/>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29"/>
            <p:cNvGrpSpPr/>
            <p:nvPr/>
          </p:nvGrpSpPr>
          <p:grpSpPr>
            <a:xfrm>
              <a:off x="6972327" y="2333833"/>
              <a:ext cx="260615" cy="258080"/>
              <a:chOff x="-37385100" y="3949908"/>
              <a:chExt cx="321350" cy="318225"/>
            </a:xfrm>
          </p:grpSpPr>
          <p:sp>
            <p:nvSpPr>
              <p:cNvPr id="341" name="Google Shape;341;p2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607250" y="452050"/>
            <a:ext cx="70038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Exploratory Data Analysis</a:t>
            </a:r>
            <a:endParaRPr sz="2500"/>
          </a:p>
          <a:p>
            <a:pPr indent="0" lvl="0" marL="0" rtl="0" algn="l">
              <a:spcBef>
                <a:spcPts val="0"/>
              </a:spcBef>
              <a:spcAft>
                <a:spcPts val="0"/>
              </a:spcAft>
              <a:buNone/>
            </a:pPr>
            <a:r>
              <a:t/>
            </a:r>
            <a:endParaRPr sz="2200"/>
          </a:p>
        </p:txBody>
      </p:sp>
      <p:pic>
        <p:nvPicPr>
          <p:cNvPr id="348" name="Google Shape;348;p30"/>
          <p:cNvPicPr preferRelativeResize="0"/>
          <p:nvPr/>
        </p:nvPicPr>
        <p:blipFill rotWithShape="1">
          <a:blip r:embed="rId3">
            <a:alphaModFix/>
          </a:blip>
          <a:srcRect b="0" l="0" r="0" t="5855"/>
          <a:stretch/>
        </p:blipFill>
        <p:spPr>
          <a:xfrm>
            <a:off x="499425" y="1300825"/>
            <a:ext cx="3501076" cy="2968876"/>
          </a:xfrm>
          <a:prstGeom prst="rect">
            <a:avLst/>
          </a:prstGeom>
          <a:noFill/>
          <a:ln>
            <a:noFill/>
          </a:ln>
        </p:spPr>
      </p:pic>
      <p:pic>
        <p:nvPicPr>
          <p:cNvPr id="349" name="Google Shape;349;p30"/>
          <p:cNvPicPr preferRelativeResize="0"/>
          <p:nvPr/>
        </p:nvPicPr>
        <p:blipFill>
          <a:blip r:embed="rId4">
            <a:alphaModFix/>
          </a:blip>
          <a:stretch>
            <a:fillRect/>
          </a:stretch>
        </p:blipFill>
        <p:spPr>
          <a:xfrm>
            <a:off x="4293925" y="2215550"/>
            <a:ext cx="4386826" cy="1989925"/>
          </a:xfrm>
          <a:prstGeom prst="rect">
            <a:avLst/>
          </a:prstGeom>
          <a:noFill/>
          <a:ln>
            <a:noFill/>
          </a:ln>
        </p:spPr>
      </p:pic>
      <p:sp>
        <p:nvSpPr>
          <p:cNvPr id="350" name="Google Shape;350;p30"/>
          <p:cNvSpPr txBox="1"/>
          <p:nvPr/>
        </p:nvSpPr>
        <p:spPr>
          <a:xfrm>
            <a:off x="4566025" y="4205475"/>
            <a:ext cx="35010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Dataset are of pretty good quality </a:t>
            </a:r>
            <a:endParaRPr sz="1200">
              <a:solidFill>
                <a:schemeClr val="dk1"/>
              </a:solidFill>
              <a:latin typeface="Albert Sans"/>
              <a:ea typeface="Albert Sans"/>
              <a:cs typeface="Albert Sans"/>
              <a:sym typeface="Albert Sans"/>
            </a:endParaRPr>
          </a:p>
        </p:txBody>
      </p:sp>
      <p:sp>
        <p:nvSpPr>
          <p:cNvPr id="351" name="Google Shape;351;p30"/>
          <p:cNvSpPr txBox="1"/>
          <p:nvPr/>
        </p:nvSpPr>
        <p:spPr>
          <a:xfrm>
            <a:off x="4736838" y="580475"/>
            <a:ext cx="3501000" cy="14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Albert Sans"/>
                <a:ea typeface="Albert Sans"/>
                <a:cs typeface="Albert Sans"/>
                <a:sym typeface="Albert Sans"/>
              </a:rPr>
              <a:t>Random Image Visualisation</a:t>
            </a:r>
            <a:endParaRPr sz="1300" u="sng">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Process of picking random images and visualise it.</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 This provide us a way to inspect our dataset</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 To ensure that images are of good quality</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1"/>
          <p:cNvSpPr txBox="1"/>
          <p:nvPr>
            <p:ph type="title"/>
          </p:nvPr>
        </p:nvSpPr>
        <p:spPr>
          <a:xfrm>
            <a:off x="657025" y="62125"/>
            <a:ext cx="70038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Exploratory Data Analysis</a:t>
            </a:r>
            <a:endParaRPr sz="2500"/>
          </a:p>
          <a:p>
            <a:pPr indent="0" lvl="0" marL="0" rtl="0" algn="l">
              <a:spcBef>
                <a:spcPts val="0"/>
              </a:spcBef>
              <a:spcAft>
                <a:spcPts val="0"/>
              </a:spcAft>
              <a:buNone/>
            </a:pPr>
            <a:r>
              <a:t/>
            </a:r>
            <a:endParaRPr sz="2200"/>
          </a:p>
        </p:txBody>
      </p:sp>
      <p:pic>
        <p:nvPicPr>
          <p:cNvPr id="357" name="Google Shape;357;p31"/>
          <p:cNvPicPr preferRelativeResize="0"/>
          <p:nvPr/>
        </p:nvPicPr>
        <p:blipFill>
          <a:blip r:embed="rId3">
            <a:alphaModFix/>
          </a:blip>
          <a:stretch>
            <a:fillRect/>
          </a:stretch>
        </p:blipFill>
        <p:spPr>
          <a:xfrm>
            <a:off x="379525" y="1706050"/>
            <a:ext cx="3825098" cy="2878649"/>
          </a:xfrm>
          <a:prstGeom prst="rect">
            <a:avLst/>
          </a:prstGeom>
          <a:noFill/>
          <a:ln>
            <a:noFill/>
          </a:ln>
        </p:spPr>
      </p:pic>
      <p:pic>
        <p:nvPicPr>
          <p:cNvPr id="358" name="Google Shape;358;p31"/>
          <p:cNvPicPr preferRelativeResize="0"/>
          <p:nvPr/>
        </p:nvPicPr>
        <p:blipFill>
          <a:blip r:embed="rId4">
            <a:alphaModFix/>
          </a:blip>
          <a:stretch>
            <a:fillRect/>
          </a:stretch>
        </p:blipFill>
        <p:spPr>
          <a:xfrm>
            <a:off x="4696625" y="1076375"/>
            <a:ext cx="3741875" cy="2223550"/>
          </a:xfrm>
          <a:prstGeom prst="rect">
            <a:avLst/>
          </a:prstGeom>
          <a:noFill/>
          <a:ln>
            <a:noFill/>
          </a:ln>
        </p:spPr>
      </p:pic>
      <p:sp>
        <p:nvSpPr>
          <p:cNvPr id="359" name="Google Shape;359;p31"/>
          <p:cNvSpPr txBox="1"/>
          <p:nvPr/>
        </p:nvSpPr>
        <p:spPr>
          <a:xfrm>
            <a:off x="541575" y="507250"/>
            <a:ext cx="3501000" cy="11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Albert Sans"/>
                <a:ea typeface="Albert Sans"/>
                <a:cs typeface="Albert Sans"/>
                <a:sym typeface="Albert Sans"/>
              </a:rPr>
              <a:t>35 Image visualisation</a:t>
            </a:r>
            <a:endParaRPr sz="1300" u="sng">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Similar to above random visualisation, this is to</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  Ensure the images are of good quality</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  Check first few images here</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360" name="Google Shape;360;p31"/>
          <p:cNvSpPr txBox="1"/>
          <p:nvPr/>
        </p:nvSpPr>
        <p:spPr>
          <a:xfrm>
            <a:off x="4771525" y="147750"/>
            <a:ext cx="4134300" cy="11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Albert Sans"/>
                <a:ea typeface="Albert Sans"/>
                <a:cs typeface="Albert Sans"/>
                <a:sym typeface="Albert Sans"/>
              </a:rPr>
              <a:t>Pixel Distribution</a:t>
            </a:r>
            <a:endParaRPr sz="1300" u="sng">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To determine which methods to use for scaling of dataset</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1. Check for the distribution of the first to images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361" name="Google Shape;361;p31"/>
          <p:cNvSpPr txBox="1"/>
          <p:nvPr/>
        </p:nvSpPr>
        <p:spPr>
          <a:xfrm>
            <a:off x="4410288" y="3299925"/>
            <a:ext cx="4635600" cy="17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Albert Sans"/>
                <a:ea typeface="Albert Sans"/>
                <a:cs typeface="Albert Sans"/>
                <a:sym typeface="Albert Sans"/>
              </a:rPr>
              <a:t>Things Observed</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First images</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Significant variance in colour intensity</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Contains peaks at 150</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Wide variation of colour intensity</a:t>
            </a:r>
            <a:r>
              <a:rPr lang="en" sz="1000">
                <a:solidFill>
                  <a:schemeClr val="dk1"/>
                </a:solidFill>
                <a:latin typeface="Albert Sans"/>
                <a:ea typeface="Albert Sans"/>
                <a:cs typeface="Albert Sans"/>
                <a:sym typeface="Albert Sans"/>
              </a:rPr>
              <a:t>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Second Images</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Smaller number of green beans on a light background</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Histogram for this image shows a significant peak around the 200 intensity level, which corresponds to the light background</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Incident Automation Pitch Deck by Slidesgo">
  <a:themeElements>
    <a:clrScheme name="Simple Light">
      <a:dk1>
        <a:srgbClr val="012169"/>
      </a:dk1>
      <a:lt1>
        <a:srgbClr val="0048A7"/>
      </a:lt1>
      <a:dk2>
        <a:srgbClr val="0388E5"/>
      </a:dk2>
      <a:lt2>
        <a:srgbClr val="3ED4FD"/>
      </a:lt2>
      <a:accent1>
        <a:srgbClr val="DAF2FE"/>
      </a:accent1>
      <a:accent2>
        <a:srgbClr val="6746B9"/>
      </a:accent2>
      <a:accent3>
        <a:srgbClr val="AD8DFF"/>
      </a:accent3>
      <a:accent4>
        <a:srgbClr val="FFFFFF"/>
      </a:accent4>
      <a:accent5>
        <a:srgbClr val="FFFFFF"/>
      </a:accent5>
      <a:accent6>
        <a:srgbClr val="FFFFFF"/>
      </a:accent6>
      <a:hlink>
        <a:srgbClr val="0121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